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84"/>
  </p:notesMasterIdLst>
  <p:sldIdLst>
    <p:sldId id="256" r:id="rId2"/>
    <p:sldId id="378" r:id="rId3"/>
    <p:sldId id="336" r:id="rId4"/>
    <p:sldId id="374" r:id="rId5"/>
    <p:sldId id="337" r:id="rId6"/>
    <p:sldId id="338" r:id="rId7"/>
    <p:sldId id="340" r:id="rId8"/>
    <p:sldId id="379" r:id="rId9"/>
    <p:sldId id="380" r:id="rId10"/>
    <p:sldId id="381" r:id="rId11"/>
    <p:sldId id="342" r:id="rId12"/>
    <p:sldId id="343" r:id="rId13"/>
    <p:sldId id="344" r:id="rId14"/>
    <p:sldId id="382" r:id="rId15"/>
    <p:sldId id="375" r:id="rId16"/>
    <p:sldId id="354" r:id="rId17"/>
    <p:sldId id="355" r:id="rId18"/>
    <p:sldId id="376" r:id="rId19"/>
    <p:sldId id="373" r:id="rId20"/>
    <p:sldId id="356" r:id="rId21"/>
    <p:sldId id="357" r:id="rId22"/>
    <p:sldId id="384" r:id="rId23"/>
    <p:sldId id="359" r:id="rId24"/>
    <p:sldId id="360" r:id="rId25"/>
    <p:sldId id="361" r:id="rId26"/>
    <p:sldId id="363" r:id="rId27"/>
    <p:sldId id="420" r:id="rId28"/>
    <p:sldId id="364" r:id="rId29"/>
    <p:sldId id="362" r:id="rId30"/>
    <p:sldId id="366" r:id="rId31"/>
    <p:sldId id="367" r:id="rId32"/>
    <p:sldId id="368" r:id="rId33"/>
    <p:sldId id="369" r:id="rId34"/>
    <p:sldId id="383" r:id="rId35"/>
    <p:sldId id="365" r:id="rId36"/>
    <p:sldId id="269" r:id="rId37"/>
    <p:sldId id="282" r:id="rId38"/>
    <p:sldId id="283" r:id="rId39"/>
    <p:sldId id="333" r:id="rId40"/>
    <p:sldId id="287" r:id="rId41"/>
    <p:sldId id="291" r:id="rId42"/>
    <p:sldId id="296" r:id="rId43"/>
    <p:sldId id="292" r:id="rId44"/>
    <p:sldId id="301" r:id="rId45"/>
    <p:sldId id="330" r:id="rId46"/>
    <p:sldId id="331" r:id="rId47"/>
    <p:sldId id="332" r:id="rId48"/>
    <p:sldId id="294" r:id="rId49"/>
    <p:sldId id="404" r:id="rId50"/>
    <p:sldId id="405" r:id="rId51"/>
    <p:sldId id="407" r:id="rId52"/>
    <p:sldId id="408" r:id="rId53"/>
    <p:sldId id="409" r:id="rId54"/>
    <p:sldId id="410" r:id="rId55"/>
    <p:sldId id="411" r:id="rId56"/>
    <p:sldId id="412" r:id="rId57"/>
    <p:sldId id="413" r:id="rId58"/>
    <p:sldId id="414" r:id="rId59"/>
    <p:sldId id="419" r:id="rId60"/>
    <p:sldId id="415" r:id="rId61"/>
    <p:sldId id="416" r:id="rId62"/>
    <p:sldId id="417" r:id="rId63"/>
    <p:sldId id="418" r:id="rId64"/>
    <p:sldId id="385" r:id="rId65"/>
    <p:sldId id="386" r:id="rId66"/>
    <p:sldId id="387" r:id="rId67"/>
    <p:sldId id="388" r:id="rId68"/>
    <p:sldId id="389" r:id="rId69"/>
    <p:sldId id="390" r:id="rId70"/>
    <p:sldId id="391" r:id="rId71"/>
    <p:sldId id="392" r:id="rId72"/>
    <p:sldId id="393" r:id="rId73"/>
    <p:sldId id="394" r:id="rId74"/>
    <p:sldId id="395" r:id="rId75"/>
    <p:sldId id="396" r:id="rId76"/>
    <p:sldId id="397" r:id="rId77"/>
    <p:sldId id="398" r:id="rId78"/>
    <p:sldId id="399" r:id="rId79"/>
    <p:sldId id="400" r:id="rId80"/>
    <p:sldId id="401" r:id="rId81"/>
    <p:sldId id="402" r:id="rId82"/>
    <p:sldId id="403" r:id="rId8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by Humphrey" initials="TH" lastIdx="1" clrIdx="0"/>
  <p:cmAuthor id="2" name="Alvarez-Berdugo, Daniel" initials="AD" lastIdx="1" clrIdx="1"/>
  <p:cmAuthor id="3" name="Yilmaz, Zehra" initials="YZ"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42E028-AB04-4486-88F9-2B7399E2E64D}" v="9" dt="2023-05-17T15:58:41.172"/>
  </p1510:revLst>
</p1510:revInfo>
</file>

<file path=ppt/tableStyles.xml><?xml version="1.0" encoding="utf-8"?>
<a:tblStyleLst xmlns:a="http://schemas.openxmlformats.org/drawingml/2006/main" def="{3FC4563F-E02E-456A-ACF7-6B91268C7EA2}">
  <a:tblStyle styleId="{3FC4563F-E02E-456A-ACF7-6B91268C7EA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85E1595-9BB5-4D11-A9D2-D76503F641FC}"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92993" autoAdjust="0"/>
  </p:normalViewPr>
  <p:slideViewPr>
    <p:cSldViewPr snapToGrid="0">
      <p:cViewPr varScale="1">
        <p:scale>
          <a:sx n="137" d="100"/>
          <a:sy n="137" d="100"/>
        </p:scale>
        <p:origin x="978"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6/11/relationships/changesInfo" Target="changesInfos/changesInfo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sanjh, Davinder" userId="888f1299-cbd7-46bc-8c21-ccbdf6941f2f" providerId="ADAL" clId="{2D42E028-AB04-4486-88F9-2B7399E2E64D}"/>
    <pc:docChg chg="modSld">
      <pc:chgData name="Dosanjh, Davinder" userId="888f1299-cbd7-46bc-8c21-ccbdf6941f2f" providerId="ADAL" clId="{2D42E028-AB04-4486-88F9-2B7399E2E64D}" dt="2023-05-17T15:58:42.249" v="37" actId="6549"/>
      <pc:docMkLst>
        <pc:docMk/>
      </pc:docMkLst>
      <pc:sldChg chg="modSp modAnim">
        <pc:chgData name="Dosanjh, Davinder" userId="888f1299-cbd7-46bc-8c21-ccbdf6941f2f" providerId="ADAL" clId="{2D42E028-AB04-4486-88F9-2B7399E2E64D}" dt="2023-05-17T15:50:46.155" v="1" actId="6549"/>
        <pc:sldMkLst>
          <pc:docMk/>
          <pc:sldMk cId="4273271471" sldId="342"/>
        </pc:sldMkLst>
        <pc:spChg chg="mod">
          <ac:chgData name="Dosanjh, Davinder" userId="888f1299-cbd7-46bc-8c21-ccbdf6941f2f" providerId="ADAL" clId="{2D42E028-AB04-4486-88F9-2B7399E2E64D}" dt="2023-05-17T15:50:46.155" v="1" actId="6549"/>
          <ac:spMkLst>
            <pc:docMk/>
            <pc:sldMk cId="4273271471" sldId="342"/>
            <ac:spMk id="217" creationId="{00000000-0000-0000-0000-000000000000}"/>
          </ac:spMkLst>
        </pc:spChg>
      </pc:sldChg>
      <pc:sldChg chg="modSp modAnim">
        <pc:chgData name="Dosanjh, Davinder" userId="888f1299-cbd7-46bc-8c21-ccbdf6941f2f" providerId="ADAL" clId="{2D42E028-AB04-4486-88F9-2B7399E2E64D}" dt="2023-05-17T15:51:23.529" v="2" actId="6549"/>
        <pc:sldMkLst>
          <pc:docMk/>
          <pc:sldMk cId="9560784" sldId="343"/>
        </pc:sldMkLst>
        <pc:spChg chg="mod">
          <ac:chgData name="Dosanjh, Davinder" userId="888f1299-cbd7-46bc-8c21-ccbdf6941f2f" providerId="ADAL" clId="{2D42E028-AB04-4486-88F9-2B7399E2E64D}" dt="2023-05-17T15:51:23.529" v="2" actId="6549"/>
          <ac:spMkLst>
            <pc:docMk/>
            <pc:sldMk cId="9560784" sldId="343"/>
            <ac:spMk id="219" creationId="{00000000-0000-0000-0000-000000000000}"/>
          </ac:spMkLst>
        </pc:spChg>
      </pc:sldChg>
      <pc:sldChg chg="addSp delSp modSp">
        <pc:chgData name="Dosanjh, Davinder" userId="888f1299-cbd7-46bc-8c21-ccbdf6941f2f" providerId="ADAL" clId="{2D42E028-AB04-4486-88F9-2B7399E2E64D}" dt="2023-05-17T15:52:10.557" v="5"/>
        <pc:sldMkLst>
          <pc:docMk/>
          <pc:sldMk cId="184255330" sldId="344"/>
        </pc:sldMkLst>
        <pc:spChg chg="add mod">
          <ac:chgData name="Dosanjh, Davinder" userId="888f1299-cbd7-46bc-8c21-ccbdf6941f2f" providerId="ADAL" clId="{2D42E028-AB04-4486-88F9-2B7399E2E64D}" dt="2023-05-17T15:52:10.557" v="5"/>
          <ac:spMkLst>
            <pc:docMk/>
            <pc:sldMk cId="184255330" sldId="344"/>
            <ac:spMk id="3" creationId="{8E77554C-D552-2DEE-663A-EE132B4D8BFE}"/>
          </ac:spMkLst>
        </pc:spChg>
        <pc:picChg chg="add mod">
          <ac:chgData name="Dosanjh, Davinder" userId="888f1299-cbd7-46bc-8c21-ccbdf6941f2f" providerId="ADAL" clId="{2D42E028-AB04-4486-88F9-2B7399E2E64D}" dt="2023-05-17T15:52:04.273" v="4"/>
          <ac:picMkLst>
            <pc:docMk/>
            <pc:sldMk cId="184255330" sldId="344"/>
            <ac:picMk id="2" creationId="{D8DDCCD3-9577-C5FD-6072-590D3563568C}"/>
          </ac:picMkLst>
        </pc:picChg>
        <pc:picChg chg="del">
          <ac:chgData name="Dosanjh, Davinder" userId="888f1299-cbd7-46bc-8c21-ccbdf6941f2f" providerId="ADAL" clId="{2D42E028-AB04-4486-88F9-2B7399E2E64D}" dt="2023-05-17T15:52:03.593" v="3" actId="478"/>
          <ac:picMkLst>
            <pc:docMk/>
            <pc:sldMk cId="184255330" sldId="344"/>
            <ac:picMk id="1026" creationId="{00000000-0000-0000-0000-000000000000}"/>
          </ac:picMkLst>
        </pc:picChg>
      </pc:sldChg>
      <pc:sldChg chg="modSp mod">
        <pc:chgData name="Dosanjh, Davinder" userId="888f1299-cbd7-46bc-8c21-ccbdf6941f2f" providerId="ADAL" clId="{2D42E028-AB04-4486-88F9-2B7399E2E64D}" dt="2023-05-17T15:53:32.009" v="12" actId="20577"/>
        <pc:sldMkLst>
          <pc:docMk/>
          <pc:sldMk cId="3304274500" sldId="356"/>
        </pc:sldMkLst>
        <pc:spChg chg="mod">
          <ac:chgData name="Dosanjh, Davinder" userId="888f1299-cbd7-46bc-8c21-ccbdf6941f2f" providerId="ADAL" clId="{2D42E028-AB04-4486-88F9-2B7399E2E64D}" dt="2023-05-17T15:53:32.009" v="12" actId="20577"/>
          <ac:spMkLst>
            <pc:docMk/>
            <pc:sldMk cId="3304274500" sldId="356"/>
            <ac:spMk id="5" creationId="{00000000-0000-0000-0000-000000000000}"/>
          </ac:spMkLst>
        </pc:spChg>
      </pc:sldChg>
      <pc:sldChg chg="modSp mod">
        <pc:chgData name="Dosanjh, Davinder" userId="888f1299-cbd7-46bc-8c21-ccbdf6941f2f" providerId="ADAL" clId="{2D42E028-AB04-4486-88F9-2B7399E2E64D}" dt="2023-05-17T15:53:14.155" v="9" actId="20577"/>
        <pc:sldMkLst>
          <pc:docMk/>
          <pc:sldMk cId="2999953318" sldId="373"/>
        </pc:sldMkLst>
        <pc:spChg chg="mod">
          <ac:chgData name="Dosanjh, Davinder" userId="888f1299-cbd7-46bc-8c21-ccbdf6941f2f" providerId="ADAL" clId="{2D42E028-AB04-4486-88F9-2B7399E2E64D}" dt="2023-05-17T15:53:14.155" v="9" actId="20577"/>
          <ac:spMkLst>
            <pc:docMk/>
            <pc:sldMk cId="2999953318" sldId="373"/>
            <ac:spMk id="3" creationId="{00000000-0000-0000-0000-000000000000}"/>
          </ac:spMkLst>
        </pc:spChg>
      </pc:sldChg>
      <pc:sldChg chg="modSp mod">
        <pc:chgData name="Dosanjh, Davinder" userId="888f1299-cbd7-46bc-8c21-ccbdf6941f2f" providerId="ADAL" clId="{2D42E028-AB04-4486-88F9-2B7399E2E64D}" dt="2023-05-17T15:52:24.420" v="6" actId="14100"/>
        <pc:sldMkLst>
          <pc:docMk/>
          <pc:sldMk cId="2801989696" sldId="382"/>
        </pc:sldMkLst>
        <pc:spChg chg="mod">
          <ac:chgData name="Dosanjh, Davinder" userId="888f1299-cbd7-46bc-8c21-ccbdf6941f2f" providerId="ADAL" clId="{2D42E028-AB04-4486-88F9-2B7399E2E64D}" dt="2023-05-17T15:52:24.420" v="6" actId="14100"/>
          <ac:spMkLst>
            <pc:docMk/>
            <pc:sldMk cId="2801989696" sldId="382"/>
            <ac:spMk id="6" creationId="{00000000-0000-0000-0000-000000000000}"/>
          </ac:spMkLst>
        </pc:spChg>
      </pc:sldChg>
      <pc:sldChg chg="modSp mod">
        <pc:chgData name="Dosanjh, Davinder" userId="888f1299-cbd7-46bc-8c21-ccbdf6941f2f" providerId="ADAL" clId="{2D42E028-AB04-4486-88F9-2B7399E2E64D}" dt="2023-05-17T15:58:42.249" v="37" actId="6549"/>
        <pc:sldMkLst>
          <pc:docMk/>
          <pc:sldMk cId="3097357092" sldId="418"/>
        </pc:sldMkLst>
        <pc:spChg chg="mod">
          <ac:chgData name="Dosanjh, Davinder" userId="888f1299-cbd7-46bc-8c21-ccbdf6941f2f" providerId="ADAL" clId="{2D42E028-AB04-4486-88F9-2B7399E2E64D}" dt="2023-05-17T15:58:42.249" v="37" actId="6549"/>
          <ac:spMkLst>
            <pc:docMk/>
            <pc:sldMk cId="3097357092" sldId="418"/>
            <ac:spMk id="2" creationId="{00000000-0000-0000-0000-000000000000}"/>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A10914-1235-419B-BCFD-ADACDF5BE0D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7643C7B6-B239-4B63-A50B-FF1307809103}">
      <dgm:prSet phldrT="[Text]"/>
      <dgm:spPr/>
      <dgm:t>
        <a:bodyPr/>
        <a:lstStyle/>
        <a:p>
          <a:r>
            <a:rPr lang="en-GB" dirty="0">
              <a:latin typeface="Calibri" panose="020F0502020204030204" pitchFamily="34" charset="0"/>
            </a:rPr>
            <a:t>Arrange a COVID-19 test - if there is a difficulty in arranging this then they should contact their local site</a:t>
          </a:r>
        </a:p>
      </dgm:t>
    </dgm:pt>
    <dgm:pt modelId="{5537AE85-15CA-41A7-B008-29413A7B205E}" type="parTrans" cxnId="{85CAF4DF-C84D-4D23-B765-5ECD17635383}">
      <dgm:prSet/>
      <dgm:spPr/>
      <dgm:t>
        <a:bodyPr/>
        <a:lstStyle/>
        <a:p>
          <a:endParaRPr lang="en-US"/>
        </a:p>
      </dgm:t>
    </dgm:pt>
    <dgm:pt modelId="{5E6CC7CC-1753-4FF3-B4F0-76938510A11C}" type="sibTrans" cxnId="{85CAF4DF-C84D-4D23-B765-5ECD17635383}">
      <dgm:prSet/>
      <dgm:spPr/>
      <dgm:t>
        <a:bodyPr/>
        <a:lstStyle/>
        <a:p>
          <a:endParaRPr lang="en-US"/>
        </a:p>
      </dgm:t>
    </dgm:pt>
    <dgm:pt modelId="{1AAFB634-AB48-42D2-BB60-41701D36C993}">
      <dgm:prSet phldrT="[Text]"/>
      <dgm:spPr/>
      <dgm:t>
        <a:bodyPr/>
        <a:lstStyle/>
        <a:p>
          <a:r>
            <a:rPr lang="en-GB" dirty="0">
              <a:latin typeface="Calibri" panose="020F0502020204030204" pitchFamily="34" charset="0"/>
            </a:rPr>
            <a:t>Contact their local site and inform result of swab/LFT</a:t>
          </a:r>
          <a:endParaRPr lang="en-US" dirty="0"/>
        </a:p>
      </dgm:t>
    </dgm:pt>
    <dgm:pt modelId="{E0182B43-6A50-47C2-AFBA-E3C5491F3387}" type="parTrans" cxnId="{787D9F15-2A40-4107-9FD5-9735530E90DD}">
      <dgm:prSet/>
      <dgm:spPr/>
      <dgm:t>
        <a:bodyPr/>
        <a:lstStyle/>
        <a:p>
          <a:endParaRPr lang="en-US"/>
        </a:p>
      </dgm:t>
    </dgm:pt>
    <dgm:pt modelId="{0E74B6ED-1A1D-46D7-8E1B-BDC5CE79FE94}" type="sibTrans" cxnId="{787D9F15-2A40-4107-9FD5-9735530E90DD}">
      <dgm:prSet/>
      <dgm:spPr/>
      <dgm:t>
        <a:bodyPr/>
        <a:lstStyle/>
        <a:p>
          <a:endParaRPr lang="en-US"/>
        </a:p>
      </dgm:t>
    </dgm:pt>
    <dgm:pt modelId="{3AB96050-8A8B-421E-A79B-E6B1FF3921BA}" type="pres">
      <dgm:prSet presAssocID="{9EA10914-1235-419B-BCFD-ADACDF5BE0DB}" presName="Name0" presStyleCnt="0">
        <dgm:presLayoutVars>
          <dgm:dir/>
          <dgm:resizeHandles val="exact"/>
        </dgm:presLayoutVars>
      </dgm:prSet>
      <dgm:spPr/>
      <dgm:t>
        <a:bodyPr/>
        <a:lstStyle/>
        <a:p>
          <a:endParaRPr lang="en-US"/>
        </a:p>
      </dgm:t>
    </dgm:pt>
    <dgm:pt modelId="{D9804580-E865-4789-8AE1-610F4090ABB5}" type="pres">
      <dgm:prSet presAssocID="{7643C7B6-B239-4B63-A50B-FF1307809103}" presName="compNode" presStyleCnt="0"/>
      <dgm:spPr/>
    </dgm:pt>
    <dgm:pt modelId="{D045BE17-2570-4C3D-B804-3A77284F6E7C}" type="pres">
      <dgm:prSet presAssocID="{7643C7B6-B239-4B63-A50B-FF1307809103}" presName="pict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BB941785-A805-46D8-8A70-0CD09BB09AD4}" type="pres">
      <dgm:prSet presAssocID="{7643C7B6-B239-4B63-A50B-FF1307809103}" presName="textRect" presStyleLbl="revTx" presStyleIdx="0" presStyleCnt="2" custLinFactNeighborX="403" custLinFactNeighborY="13023">
        <dgm:presLayoutVars>
          <dgm:bulletEnabled val="1"/>
        </dgm:presLayoutVars>
      </dgm:prSet>
      <dgm:spPr/>
      <dgm:t>
        <a:bodyPr/>
        <a:lstStyle/>
        <a:p>
          <a:endParaRPr lang="en-US"/>
        </a:p>
      </dgm:t>
    </dgm:pt>
    <dgm:pt modelId="{FEBFD4F3-6BFF-438F-A07A-D24D36E68D19}" type="pres">
      <dgm:prSet presAssocID="{5E6CC7CC-1753-4FF3-B4F0-76938510A11C}" presName="sibTrans" presStyleLbl="sibTrans2D1" presStyleIdx="0" presStyleCnt="0"/>
      <dgm:spPr/>
      <dgm:t>
        <a:bodyPr/>
        <a:lstStyle/>
        <a:p>
          <a:endParaRPr lang="en-US"/>
        </a:p>
      </dgm:t>
    </dgm:pt>
    <dgm:pt modelId="{65ACBC29-304C-4985-A2CD-28ED48B550AB}" type="pres">
      <dgm:prSet presAssocID="{1AAFB634-AB48-42D2-BB60-41701D36C993}" presName="compNode" presStyleCnt="0"/>
      <dgm:spPr/>
    </dgm:pt>
    <dgm:pt modelId="{262DA940-C557-422E-818D-A6B028A5A4C9}" type="pres">
      <dgm:prSet presAssocID="{1AAFB634-AB48-42D2-BB60-41701D36C993}" presName="pictRect" presStyleLbl="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dgm:spPr>
    </dgm:pt>
    <dgm:pt modelId="{36285698-3760-4933-86EA-E8E9413DCB52}" type="pres">
      <dgm:prSet presAssocID="{1AAFB634-AB48-42D2-BB60-41701D36C993}" presName="textRect" presStyleLbl="revTx" presStyleIdx="1" presStyleCnt="2" custLinFactNeighborX="-381" custLinFactNeighborY="14374">
        <dgm:presLayoutVars>
          <dgm:bulletEnabled val="1"/>
        </dgm:presLayoutVars>
      </dgm:prSet>
      <dgm:spPr/>
      <dgm:t>
        <a:bodyPr/>
        <a:lstStyle/>
        <a:p>
          <a:endParaRPr lang="en-US"/>
        </a:p>
      </dgm:t>
    </dgm:pt>
  </dgm:ptLst>
  <dgm:cxnLst>
    <dgm:cxn modelId="{BB537C09-4763-4F57-B4EF-8467CCD7FA2C}" type="presOf" srcId="{7643C7B6-B239-4B63-A50B-FF1307809103}" destId="{BB941785-A805-46D8-8A70-0CD09BB09AD4}" srcOrd="0" destOrd="0" presId="urn:microsoft.com/office/officeart/2005/8/layout/pList1"/>
    <dgm:cxn modelId="{85CAF4DF-C84D-4D23-B765-5ECD17635383}" srcId="{9EA10914-1235-419B-BCFD-ADACDF5BE0DB}" destId="{7643C7B6-B239-4B63-A50B-FF1307809103}" srcOrd="0" destOrd="0" parTransId="{5537AE85-15CA-41A7-B008-29413A7B205E}" sibTransId="{5E6CC7CC-1753-4FF3-B4F0-76938510A11C}"/>
    <dgm:cxn modelId="{9CB164DD-53A2-4B00-83B5-2CCB6F8B8444}" type="presOf" srcId="{9EA10914-1235-419B-BCFD-ADACDF5BE0DB}" destId="{3AB96050-8A8B-421E-A79B-E6B1FF3921BA}" srcOrd="0" destOrd="0" presId="urn:microsoft.com/office/officeart/2005/8/layout/pList1"/>
    <dgm:cxn modelId="{A35C4AC1-3D3E-431D-824C-560D237F431E}" type="presOf" srcId="{1AAFB634-AB48-42D2-BB60-41701D36C993}" destId="{36285698-3760-4933-86EA-E8E9413DCB52}" srcOrd="0" destOrd="0" presId="urn:microsoft.com/office/officeart/2005/8/layout/pList1"/>
    <dgm:cxn modelId="{D700B1AD-9E10-454C-976D-6F948FA1D649}" type="presOf" srcId="{5E6CC7CC-1753-4FF3-B4F0-76938510A11C}" destId="{FEBFD4F3-6BFF-438F-A07A-D24D36E68D19}" srcOrd="0" destOrd="0" presId="urn:microsoft.com/office/officeart/2005/8/layout/pList1"/>
    <dgm:cxn modelId="{787D9F15-2A40-4107-9FD5-9735530E90DD}" srcId="{9EA10914-1235-419B-BCFD-ADACDF5BE0DB}" destId="{1AAFB634-AB48-42D2-BB60-41701D36C993}" srcOrd="1" destOrd="0" parTransId="{E0182B43-6A50-47C2-AFBA-E3C5491F3387}" sibTransId="{0E74B6ED-1A1D-46D7-8E1B-BDC5CE79FE94}"/>
    <dgm:cxn modelId="{8016F116-2FA6-4DE1-8E93-DDE799058CAC}" type="presParOf" srcId="{3AB96050-8A8B-421E-A79B-E6B1FF3921BA}" destId="{D9804580-E865-4789-8AE1-610F4090ABB5}" srcOrd="0" destOrd="0" presId="urn:microsoft.com/office/officeart/2005/8/layout/pList1"/>
    <dgm:cxn modelId="{3A167246-8246-4B0D-98CA-2A080AEDBA3C}" type="presParOf" srcId="{D9804580-E865-4789-8AE1-610F4090ABB5}" destId="{D045BE17-2570-4C3D-B804-3A77284F6E7C}" srcOrd="0" destOrd="0" presId="urn:microsoft.com/office/officeart/2005/8/layout/pList1"/>
    <dgm:cxn modelId="{C0E82225-0338-45C1-BB7D-97CC5FCC5723}" type="presParOf" srcId="{D9804580-E865-4789-8AE1-610F4090ABB5}" destId="{BB941785-A805-46D8-8A70-0CD09BB09AD4}" srcOrd="1" destOrd="0" presId="urn:microsoft.com/office/officeart/2005/8/layout/pList1"/>
    <dgm:cxn modelId="{9A9AE5D5-0D3A-48C1-AFAE-B0A7C7981E7F}" type="presParOf" srcId="{3AB96050-8A8B-421E-A79B-E6B1FF3921BA}" destId="{FEBFD4F3-6BFF-438F-A07A-D24D36E68D19}" srcOrd="1" destOrd="0" presId="urn:microsoft.com/office/officeart/2005/8/layout/pList1"/>
    <dgm:cxn modelId="{786AC4DF-E71D-4831-8A24-EBCA30B644CD}" type="presParOf" srcId="{3AB96050-8A8B-421E-A79B-E6B1FF3921BA}" destId="{65ACBC29-304C-4985-A2CD-28ED48B550AB}" srcOrd="2" destOrd="0" presId="urn:microsoft.com/office/officeart/2005/8/layout/pList1"/>
    <dgm:cxn modelId="{EA6508F0-40E1-4415-9805-6A046A902266}" type="presParOf" srcId="{65ACBC29-304C-4985-A2CD-28ED48B550AB}" destId="{262DA940-C557-422E-818D-A6B028A5A4C9}" srcOrd="0" destOrd="0" presId="urn:microsoft.com/office/officeart/2005/8/layout/pList1"/>
    <dgm:cxn modelId="{9BA4E8A1-1708-4780-BA82-3A470115CD26}" type="presParOf" srcId="{65ACBC29-304C-4985-A2CD-28ED48B550AB}" destId="{36285698-3760-4933-86EA-E8E9413DCB52}"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33BF2A-6D19-43C2-A573-56EFA83EE542}" type="doc">
      <dgm:prSet loTypeId="urn:microsoft.com/office/officeart/2005/8/layout/hProcess9" loCatId="process" qsTypeId="urn:microsoft.com/office/officeart/2005/8/quickstyle/simple1" qsCatId="simple" csTypeId="urn:microsoft.com/office/officeart/2005/8/colors/accent1_2" csCatId="accent1" phldr="1"/>
      <dgm:spPr/>
    </dgm:pt>
    <dgm:pt modelId="{B3FEDBDD-BF5B-4FA4-9B51-6264EC9AE79C}">
      <dgm:prSet phldrT="[Text]" custT="1"/>
      <dgm:spPr>
        <a:solidFill>
          <a:schemeClr val="accent1">
            <a:lumMod val="20000"/>
            <a:lumOff val="80000"/>
          </a:schemeClr>
        </a:solidFill>
      </dgm:spPr>
      <dgm:t>
        <a:bodyPr/>
        <a:lstStyle/>
        <a:p>
          <a:r>
            <a:rPr lang="en-GB" sz="1400" b="1" u="sng" dirty="0">
              <a:solidFill>
                <a:schemeClr val="tx2">
                  <a:lumMod val="75000"/>
                </a:schemeClr>
              </a:solidFill>
            </a:rPr>
            <a:t>Study Participant Pregnancies Will Be Collected</a:t>
          </a:r>
        </a:p>
        <a:p>
          <a:r>
            <a:rPr lang="en-GB" sz="1400" b="1" i="1" dirty="0">
              <a:solidFill>
                <a:schemeClr val="tx2">
                  <a:lumMod val="50000"/>
                </a:schemeClr>
              </a:solidFill>
            </a:rPr>
            <a:t>For the duration of the follow-up period</a:t>
          </a:r>
          <a:endParaRPr lang="en-US" sz="1400" dirty="0"/>
        </a:p>
      </dgm:t>
    </dgm:pt>
    <dgm:pt modelId="{1D207CEF-2FE1-47ED-ACE5-86AAB17E87CD}" type="parTrans" cxnId="{C896A6E8-83DD-4DA3-8A13-FD2D8B035664}">
      <dgm:prSet/>
      <dgm:spPr/>
      <dgm:t>
        <a:bodyPr/>
        <a:lstStyle/>
        <a:p>
          <a:endParaRPr lang="en-US"/>
        </a:p>
      </dgm:t>
    </dgm:pt>
    <dgm:pt modelId="{27E27C1D-4F83-4ED8-8D55-E8F223B5C750}" type="sibTrans" cxnId="{C896A6E8-83DD-4DA3-8A13-FD2D8B035664}">
      <dgm:prSet/>
      <dgm:spPr/>
      <dgm:t>
        <a:bodyPr/>
        <a:lstStyle/>
        <a:p>
          <a:endParaRPr lang="en-US"/>
        </a:p>
      </dgm:t>
    </dgm:pt>
    <dgm:pt modelId="{7E183677-E00B-4860-9F91-A7803C1AD6BA}">
      <dgm:prSet phldrT="[Text]" custT="1"/>
      <dgm:spPr>
        <a:solidFill>
          <a:schemeClr val="accent1">
            <a:lumMod val="20000"/>
            <a:lumOff val="80000"/>
          </a:schemeClr>
        </a:solidFill>
      </dgm:spPr>
      <dgm:t>
        <a:bodyPr/>
        <a:lstStyle/>
        <a:p>
          <a:r>
            <a:rPr lang="en-GB" sz="1400" b="1" dirty="0">
              <a:solidFill>
                <a:schemeClr val="accent1">
                  <a:lumMod val="50000"/>
                </a:schemeClr>
              </a:solidFill>
            </a:rPr>
            <a:t>Pregnancy should be reported within 24 hours of site awareness to: </a:t>
          </a:r>
        </a:p>
        <a:p>
          <a:r>
            <a:rPr lang="en-US" sz="1400" b="1" i="1" dirty="0">
              <a:solidFill>
                <a:schemeClr val="accent1">
                  <a:lumMod val="50000"/>
                </a:schemeClr>
              </a:solidFill>
            </a:rPr>
            <a:t>CI,  Trial Coordination team, Sponsor</a:t>
          </a:r>
          <a:endParaRPr lang="en-US" sz="1400" i="1" dirty="0"/>
        </a:p>
      </dgm:t>
    </dgm:pt>
    <dgm:pt modelId="{02F5CC11-608B-4F95-8CCD-9A92BF4D312D}" type="parTrans" cxnId="{BAF8994C-F8BE-45EE-B83B-B369841EDBAF}">
      <dgm:prSet/>
      <dgm:spPr/>
      <dgm:t>
        <a:bodyPr/>
        <a:lstStyle/>
        <a:p>
          <a:endParaRPr lang="en-US"/>
        </a:p>
      </dgm:t>
    </dgm:pt>
    <dgm:pt modelId="{FD12C980-62F2-495A-9959-2841980F8B3F}" type="sibTrans" cxnId="{BAF8994C-F8BE-45EE-B83B-B369841EDBAF}">
      <dgm:prSet/>
      <dgm:spPr/>
      <dgm:t>
        <a:bodyPr/>
        <a:lstStyle/>
        <a:p>
          <a:endParaRPr lang="en-US"/>
        </a:p>
      </dgm:t>
    </dgm:pt>
    <dgm:pt modelId="{1EFC3457-4DC4-4566-8CB4-62FEB0BC7AB0}">
      <dgm:prSet phldrT="[Text]" custT="1"/>
      <dgm:spPr>
        <a:solidFill>
          <a:schemeClr val="accent1">
            <a:lumMod val="20000"/>
            <a:lumOff val="80000"/>
          </a:schemeClr>
        </a:solidFill>
      </dgm:spPr>
      <dgm:t>
        <a:bodyPr/>
        <a:lstStyle/>
        <a:p>
          <a:r>
            <a:rPr lang="en-US" sz="1400" b="1" dirty="0">
              <a:solidFill>
                <a:schemeClr val="accent1">
                  <a:lumMod val="50000"/>
                </a:schemeClr>
              </a:solidFill>
            </a:rPr>
            <a:t>The CI will report pregnancies:</a:t>
          </a:r>
          <a:r>
            <a:rPr lang="en-GB" sz="1400" b="1" i="1" dirty="0">
              <a:solidFill>
                <a:srgbClr val="7030A0"/>
              </a:solidFill>
            </a:rPr>
            <a:t> </a:t>
          </a:r>
          <a:r>
            <a:rPr lang="en-GB" sz="1400" b="1" i="1" dirty="0">
              <a:solidFill>
                <a:schemeClr val="accent6">
                  <a:lumMod val="50000"/>
                </a:schemeClr>
              </a:solidFill>
            </a:rPr>
            <a:t> </a:t>
          </a:r>
          <a:endParaRPr lang="en-US" sz="1400" b="1" i="1" dirty="0">
            <a:solidFill>
              <a:schemeClr val="accent6">
                <a:lumMod val="50000"/>
              </a:schemeClr>
            </a:solidFill>
          </a:endParaRPr>
        </a:p>
        <a:p>
          <a:r>
            <a:rPr lang="en-US" sz="1400" b="1" i="1" dirty="0">
              <a:solidFill>
                <a:schemeClr val="accent2">
                  <a:lumMod val="50000"/>
                </a:schemeClr>
              </a:solidFill>
            </a:rPr>
            <a:t>To </a:t>
          </a:r>
          <a:r>
            <a:rPr lang="en-GB" sz="1400" b="1" i="1" dirty="0">
              <a:solidFill>
                <a:schemeClr val="accent2">
                  <a:lumMod val="50000"/>
                </a:schemeClr>
              </a:solidFill>
            </a:rPr>
            <a:t>GSK f</a:t>
          </a:r>
          <a:r>
            <a:rPr lang="en-US" sz="1400" b="1" i="1" dirty="0">
              <a:solidFill>
                <a:schemeClr val="accent2">
                  <a:lumMod val="50000"/>
                </a:schemeClr>
              </a:solidFill>
            </a:rPr>
            <a:t>or  </a:t>
          </a:r>
          <a:r>
            <a:rPr lang="en-GB" sz="1400" b="1" i="1" dirty="0">
              <a:solidFill>
                <a:schemeClr val="accent2">
                  <a:lumMod val="50000"/>
                </a:schemeClr>
              </a:solidFill>
            </a:rPr>
            <a:t>SOTROVIMAB</a:t>
          </a:r>
          <a:endParaRPr lang="en-US" sz="1400" b="1" i="1" dirty="0">
            <a:solidFill>
              <a:schemeClr val="accent2">
                <a:lumMod val="50000"/>
              </a:schemeClr>
            </a:solidFill>
          </a:endParaRPr>
        </a:p>
      </dgm:t>
    </dgm:pt>
    <dgm:pt modelId="{5E01D88F-173E-438F-ACC7-59A2173D7BD5}" type="parTrans" cxnId="{9917EA81-E517-4702-A90C-BF68C8C02FB1}">
      <dgm:prSet/>
      <dgm:spPr/>
      <dgm:t>
        <a:bodyPr/>
        <a:lstStyle/>
        <a:p>
          <a:endParaRPr lang="en-US"/>
        </a:p>
      </dgm:t>
    </dgm:pt>
    <dgm:pt modelId="{B8F0E4D0-5405-4EED-9FBB-EA3325AA218A}" type="sibTrans" cxnId="{9917EA81-E517-4702-A90C-BF68C8C02FB1}">
      <dgm:prSet/>
      <dgm:spPr/>
      <dgm:t>
        <a:bodyPr/>
        <a:lstStyle/>
        <a:p>
          <a:endParaRPr lang="en-US"/>
        </a:p>
      </dgm:t>
    </dgm:pt>
    <dgm:pt modelId="{34B1CA05-109C-4D2E-BCCE-28B8FC01AB40}" type="pres">
      <dgm:prSet presAssocID="{3233BF2A-6D19-43C2-A573-56EFA83EE542}" presName="CompostProcess" presStyleCnt="0">
        <dgm:presLayoutVars>
          <dgm:dir/>
          <dgm:resizeHandles val="exact"/>
        </dgm:presLayoutVars>
      </dgm:prSet>
      <dgm:spPr/>
    </dgm:pt>
    <dgm:pt modelId="{8EA2FBC4-C9C0-4ABC-B4E5-9E87F03026A3}" type="pres">
      <dgm:prSet presAssocID="{3233BF2A-6D19-43C2-A573-56EFA83EE542}" presName="arrow" presStyleLbl="bgShp" presStyleIdx="0" presStyleCnt="1" custScaleX="117647" custLinFactNeighborX="-8431" custLinFactNeighborY="-575"/>
      <dgm:spPr/>
    </dgm:pt>
    <dgm:pt modelId="{E0E31DB6-7E63-49BD-BD32-177E7D40A2BA}" type="pres">
      <dgm:prSet presAssocID="{3233BF2A-6D19-43C2-A573-56EFA83EE542}" presName="linearProcess" presStyleCnt="0"/>
      <dgm:spPr/>
    </dgm:pt>
    <dgm:pt modelId="{32EC50D7-8265-45F3-A4B0-C4954B4CCC3A}" type="pres">
      <dgm:prSet presAssocID="{B3FEDBDD-BF5B-4FA4-9B51-6264EC9AE79C}" presName="textNode" presStyleLbl="node1" presStyleIdx="0" presStyleCnt="3" custScaleX="89470">
        <dgm:presLayoutVars>
          <dgm:bulletEnabled val="1"/>
        </dgm:presLayoutVars>
      </dgm:prSet>
      <dgm:spPr/>
      <dgm:t>
        <a:bodyPr/>
        <a:lstStyle/>
        <a:p>
          <a:endParaRPr lang="en-US"/>
        </a:p>
      </dgm:t>
    </dgm:pt>
    <dgm:pt modelId="{32F737C7-F6BB-4D6F-979E-7D435C17BE1A}" type="pres">
      <dgm:prSet presAssocID="{27E27C1D-4F83-4ED8-8D55-E8F223B5C750}" presName="sibTrans" presStyleCnt="0"/>
      <dgm:spPr/>
    </dgm:pt>
    <dgm:pt modelId="{68234AF5-FCDD-4828-99FA-BDC9738228C9}" type="pres">
      <dgm:prSet presAssocID="{7E183677-E00B-4860-9F91-A7803C1AD6BA}" presName="textNode" presStyleLbl="node1" presStyleIdx="1" presStyleCnt="3" custLinFactNeighborX="-69335" custLinFactNeighborY="479">
        <dgm:presLayoutVars>
          <dgm:bulletEnabled val="1"/>
        </dgm:presLayoutVars>
      </dgm:prSet>
      <dgm:spPr/>
      <dgm:t>
        <a:bodyPr/>
        <a:lstStyle/>
        <a:p>
          <a:endParaRPr lang="en-US"/>
        </a:p>
      </dgm:t>
    </dgm:pt>
    <dgm:pt modelId="{E4824AA7-4DC6-4BAE-94B2-E791B5726681}" type="pres">
      <dgm:prSet presAssocID="{FD12C980-62F2-495A-9959-2841980F8B3F}" presName="sibTrans" presStyleCnt="0"/>
      <dgm:spPr/>
    </dgm:pt>
    <dgm:pt modelId="{2EE82F66-949E-4CD4-AECE-1266D73E990F}" type="pres">
      <dgm:prSet presAssocID="{1EFC3457-4DC4-4566-8CB4-62FEB0BC7AB0}" presName="textNode" presStyleLbl="node1" presStyleIdx="2" presStyleCnt="3" custScaleX="77182" custScaleY="83436" custLinFactX="-6101" custLinFactNeighborX="-100000" custLinFactNeighborY="-959">
        <dgm:presLayoutVars>
          <dgm:bulletEnabled val="1"/>
        </dgm:presLayoutVars>
      </dgm:prSet>
      <dgm:spPr/>
      <dgm:t>
        <a:bodyPr/>
        <a:lstStyle/>
        <a:p>
          <a:endParaRPr lang="en-US"/>
        </a:p>
      </dgm:t>
    </dgm:pt>
  </dgm:ptLst>
  <dgm:cxnLst>
    <dgm:cxn modelId="{B3190DD8-EA9D-4746-AAC5-26CB108A66C9}" type="presOf" srcId="{7E183677-E00B-4860-9F91-A7803C1AD6BA}" destId="{68234AF5-FCDD-4828-99FA-BDC9738228C9}" srcOrd="0" destOrd="0" presId="urn:microsoft.com/office/officeart/2005/8/layout/hProcess9"/>
    <dgm:cxn modelId="{BAF8994C-F8BE-45EE-B83B-B369841EDBAF}" srcId="{3233BF2A-6D19-43C2-A573-56EFA83EE542}" destId="{7E183677-E00B-4860-9F91-A7803C1AD6BA}" srcOrd="1" destOrd="0" parTransId="{02F5CC11-608B-4F95-8CCD-9A92BF4D312D}" sibTransId="{FD12C980-62F2-495A-9959-2841980F8B3F}"/>
    <dgm:cxn modelId="{9917EA81-E517-4702-A90C-BF68C8C02FB1}" srcId="{3233BF2A-6D19-43C2-A573-56EFA83EE542}" destId="{1EFC3457-4DC4-4566-8CB4-62FEB0BC7AB0}" srcOrd="2" destOrd="0" parTransId="{5E01D88F-173E-438F-ACC7-59A2173D7BD5}" sibTransId="{B8F0E4D0-5405-4EED-9FBB-EA3325AA218A}"/>
    <dgm:cxn modelId="{68948EE1-B833-40E7-9FBC-1A5D4B3BEBA8}" type="presOf" srcId="{B3FEDBDD-BF5B-4FA4-9B51-6264EC9AE79C}" destId="{32EC50D7-8265-45F3-A4B0-C4954B4CCC3A}" srcOrd="0" destOrd="0" presId="urn:microsoft.com/office/officeart/2005/8/layout/hProcess9"/>
    <dgm:cxn modelId="{C896A6E8-83DD-4DA3-8A13-FD2D8B035664}" srcId="{3233BF2A-6D19-43C2-A573-56EFA83EE542}" destId="{B3FEDBDD-BF5B-4FA4-9B51-6264EC9AE79C}" srcOrd="0" destOrd="0" parTransId="{1D207CEF-2FE1-47ED-ACE5-86AAB17E87CD}" sibTransId="{27E27C1D-4F83-4ED8-8D55-E8F223B5C750}"/>
    <dgm:cxn modelId="{B5B38425-9B2D-4E44-8EA1-5BE31C557DF6}" type="presOf" srcId="{1EFC3457-4DC4-4566-8CB4-62FEB0BC7AB0}" destId="{2EE82F66-949E-4CD4-AECE-1266D73E990F}" srcOrd="0" destOrd="0" presId="urn:microsoft.com/office/officeart/2005/8/layout/hProcess9"/>
    <dgm:cxn modelId="{21F7AB0D-59A1-4A0B-8622-1072BBBB6AE1}" type="presOf" srcId="{3233BF2A-6D19-43C2-A573-56EFA83EE542}" destId="{34B1CA05-109C-4D2E-BCCE-28B8FC01AB40}" srcOrd="0" destOrd="0" presId="urn:microsoft.com/office/officeart/2005/8/layout/hProcess9"/>
    <dgm:cxn modelId="{075279A4-3AAB-4DFD-A35F-1D75BF47DAC9}" type="presParOf" srcId="{34B1CA05-109C-4D2E-BCCE-28B8FC01AB40}" destId="{8EA2FBC4-C9C0-4ABC-B4E5-9E87F03026A3}" srcOrd="0" destOrd="0" presId="urn:microsoft.com/office/officeart/2005/8/layout/hProcess9"/>
    <dgm:cxn modelId="{74F29FB0-7558-4361-B233-19CC7CEC2D26}" type="presParOf" srcId="{34B1CA05-109C-4D2E-BCCE-28B8FC01AB40}" destId="{E0E31DB6-7E63-49BD-BD32-177E7D40A2BA}" srcOrd="1" destOrd="0" presId="urn:microsoft.com/office/officeart/2005/8/layout/hProcess9"/>
    <dgm:cxn modelId="{CB2A31EA-AEC5-4D96-884C-A7972EB278FB}" type="presParOf" srcId="{E0E31DB6-7E63-49BD-BD32-177E7D40A2BA}" destId="{32EC50D7-8265-45F3-A4B0-C4954B4CCC3A}" srcOrd="0" destOrd="0" presId="urn:microsoft.com/office/officeart/2005/8/layout/hProcess9"/>
    <dgm:cxn modelId="{2F13CC6E-7F65-4E85-825B-ED066F1A7C73}" type="presParOf" srcId="{E0E31DB6-7E63-49BD-BD32-177E7D40A2BA}" destId="{32F737C7-F6BB-4D6F-979E-7D435C17BE1A}" srcOrd="1" destOrd="0" presId="urn:microsoft.com/office/officeart/2005/8/layout/hProcess9"/>
    <dgm:cxn modelId="{B40FE978-5DA2-4D67-BCFF-CA6F2BE35865}" type="presParOf" srcId="{E0E31DB6-7E63-49BD-BD32-177E7D40A2BA}" destId="{68234AF5-FCDD-4828-99FA-BDC9738228C9}" srcOrd="2" destOrd="0" presId="urn:microsoft.com/office/officeart/2005/8/layout/hProcess9"/>
    <dgm:cxn modelId="{AFDD5A10-DEB2-47AF-869C-7ADFF5602203}" type="presParOf" srcId="{E0E31DB6-7E63-49BD-BD32-177E7D40A2BA}" destId="{E4824AA7-4DC6-4BAE-94B2-E791B5726681}" srcOrd="3" destOrd="0" presId="urn:microsoft.com/office/officeart/2005/8/layout/hProcess9"/>
    <dgm:cxn modelId="{CA8B471B-608F-4C2F-8BE8-2963ED286C09}" type="presParOf" srcId="{E0E31DB6-7E63-49BD-BD32-177E7D40A2BA}" destId="{2EE82F66-949E-4CD4-AECE-1266D73E990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5BE17-2570-4C3D-B804-3A77284F6E7C}">
      <dsp:nvSpPr>
        <dsp:cNvPr id="0" name=""/>
        <dsp:cNvSpPr/>
      </dsp:nvSpPr>
      <dsp:spPr>
        <a:xfrm>
          <a:off x="665963" y="1733"/>
          <a:ext cx="2594830" cy="1787838"/>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941785-A805-46D8-8A70-0CD09BB09AD4}">
      <dsp:nvSpPr>
        <dsp:cNvPr id="0" name=""/>
        <dsp:cNvSpPr/>
      </dsp:nvSpPr>
      <dsp:spPr>
        <a:xfrm>
          <a:off x="676421" y="1791304"/>
          <a:ext cx="2594830" cy="96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GB" sz="1500" kern="1200" dirty="0">
              <a:latin typeface="Calibri" panose="020F0502020204030204" pitchFamily="34" charset="0"/>
            </a:rPr>
            <a:t>Arrange a COVID-19 test - if there is a difficulty in arranging this then they should contact their local site</a:t>
          </a:r>
        </a:p>
      </dsp:txBody>
      <dsp:txXfrm>
        <a:off x="676421" y="1791304"/>
        <a:ext cx="2594830" cy="962682"/>
      </dsp:txXfrm>
    </dsp:sp>
    <dsp:sp modelId="{262DA940-C557-422E-818D-A6B028A5A4C9}">
      <dsp:nvSpPr>
        <dsp:cNvPr id="0" name=""/>
        <dsp:cNvSpPr/>
      </dsp:nvSpPr>
      <dsp:spPr>
        <a:xfrm>
          <a:off x="3520387" y="1733"/>
          <a:ext cx="2594830" cy="1787838"/>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285698-3760-4933-86EA-E8E9413DCB52}">
      <dsp:nvSpPr>
        <dsp:cNvPr id="0" name=""/>
        <dsp:cNvSpPr/>
      </dsp:nvSpPr>
      <dsp:spPr>
        <a:xfrm>
          <a:off x="3510500" y="1791304"/>
          <a:ext cx="2594830" cy="962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lvl="0" algn="ctr" defTabSz="666750">
            <a:lnSpc>
              <a:spcPct val="90000"/>
            </a:lnSpc>
            <a:spcBef>
              <a:spcPct val="0"/>
            </a:spcBef>
            <a:spcAft>
              <a:spcPct val="35000"/>
            </a:spcAft>
          </a:pPr>
          <a:r>
            <a:rPr lang="en-GB" sz="1500" kern="1200" dirty="0">
              <a:latin typeface="Calibri" panose="020F0502020204030204" pitchFamily="34" charset="0"/>
            </a:rPr>
            <a:t>Contact their local site and inform result of swab/LFT</a:t>
          </a:r>
          <a:endParaRPr lang="en-US" sz="1500" kern="1200" dirty="0"/>
        </a:p>
      </dsp:txBody>
      <dsp:txXfrm>
        <a:off x="3510500" y="1791304"/>
        <a:ext cx="2594830" cy="962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A2FBC4-C9C0-4ABC-B4E5-9E87F03026A3}">
      <dsp:nvSpPr>
        <dsp:cNvPr id="0" name=""/>
        <dsp:cNvSpPr/>
      </dsp:nvSpPr>
      <dsp:spPr>
        <a:xfrm>
          <a:off x="0" y="0"/>
          <a:ext cx="6708840" cy="394243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EC50D7-8265-45F3-A4B0-C4954B4CCC3A}">
      <dsp:nvSpPr>
        <dsp:cNvPr id="0" name=""/>
        <dsp:cNvSpPr/>
      </dsp:nvSpPr>
      <dsp:spPr>
        <a:xfrm>
          <a:off x="139925" y="1182731"/>
          <a:ext cx="1932023" cy="1576975"/>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u="sng" kern="1200" dirty="0">
              <a:solidFill>
                <a:schemeClr val="tx2">
                  <a:lumMod val="75000"/>
                </a:schemeClr>
              </a:solidFill>
            </a:rPr>
            <a:t>Study Participant Pregnancies Will Be Collected</a:t>
          </a:r>
        </a:p>
        <a:p>
          <a:pPr lvl="0" algn="ctr" defTabSz="622300">
            <a:lnSpc>
              <a:spcPct val="90000"/>
            </a:lnSpc>
            <a:spcBef>
              <a:spcPct val="0"/>
            </a:spcBef>
            <a:spcAft>
              <a:spcPct val="35000"/>
            </a:spcAft>
          </a:pPr>
          <a:r>
            <a:rPr lang="en-GB" sz="1400" b="1" i="1" kern="1200" dirty="0">
              <a:solidFill>
                <a:schemeClr val="tx2">
                  <a:lumMod val="50000"/>
                </a:schemeClr>
              </a:solidFill>
            </a:rPr>
            <a:t>For the duration of the follow-up period</a:t>
          </a:r>
          <a:endParaRPr lang="en-US" sz="1400" kern="1200" dirty="0"/>
        </a:p>
      </dsp:txBody>
      <dsp:txXfrm>
        <a:off x="216907" y="1259713"/>
        <a:ext cx="1778059" cy="1423011"/>
      </dsp:txXfrm>
    </dsp:sp>
    <dsp:sp modelId="{68234AF5-FCDD-4828-99FA-BDC9738228C9}">
      <dsp:nvSpPr>
        <dsp:cNvPr id="0" name=""/>
        <dsp:cNvSpPr/>
      </dsp:nvSpPr>
      <dsp:spPr>
        <a:xfrm>
          <a:off x="2174812" y="1190285"/>
          <a:ext cx="2159409" cy="1576975"/>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1" kern="1200" dirty="0">
              <a:solidFill>
                <a:schemeClr val="accent1">
                  <a:lumMod val="50000"/>
                </a:schemeClr>
              </a:solidFill>
            </a:rPr>
            <a:t>Pregnancy should be reported within 24 hours of site awareness to: </a:t>
          </a:r>
        </a:p>
        <a:p>
          <a:pPr lvl="0" algn="ctr" defTabSz="622300">
            <a:lnSpc>
              <a:spcPct val="90000"/>
            </a:lnSpc>
            <a:spcBef>
              <a:spcPct val="0"/>
            </a:spcBef>
            <a:spcAft>
              <a:spcPct val="35000"/>
            </a:spcAft>
          </a:pPr>
          <a:r>
            <a:rPr lang="en-US" sz="1400" b="1" i="1" kern="1200" dirty="0">
              <a:solidFill>
                <a:schemeClr val="accent1">
                  <a:lumMod val="50000"/>
                </a:schemeClr>
              </a:solidFill>
            </a:rPr>
            <a:t>CI,  Trial Coordination team, Sponsor</a:t>
          </a:r>
          <a:endParaRPr lang="en-US" sz="1400" i="1" kern="1200" dirty="0"/>
        </a:p>
      </dsp:txBody>
      <dsp:txXfrm>
        <a:off x="2251794" y="1267267"/>
        <a:ext cx="2005445" cy="1423011"/>
      </dsp:txXfrm>
    </dsp:sp>
    <dsp:sp modelId="{2EE82F66-949E-4CD4-AECE-1266D73E990F}">
      <dsp:nvSpPr>
        <dsp:cNvPr id="0" name=""/>
        <dsp:cNvSpPr/>
      </dsp:nvSpPr>
      <dsp:spPr>
        <a:xfrm>
          <a:off x="4435055" y="1298213"/>
          <a:ext cx="1666675" cy="1315765"/>
        </a:xfrm>
        <a:prstGeom prst="round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b="1" kern="1200" dirty="0">
              <a:solidFill>
                <a:schemeClr val="accent1">
                  <a:lumMod val="50000"/>
                </a:schemeClr>
              </a:solidFill>
            </a:rPr>
            <a:t>The CI will report pregnancies:</a:t>
          </a:r>
          <a:r>
            <a:rPr lang="en-GB" sz="1400" b="1" i="1" kern="1200" dirty="0">
              <a:solidFill>
                <a:srgbClr val="7030A0"/>
              </a:solidFill>
            </a:rPr>
            <a:t> </a:t>
          </a:r>
          <a:r>
            <a:rPr lang="en-GB" sz="1400" b="1" i="1" kern="1200" dirty="0">
              <a:solidFill>
                <a:schemeClr val="accent6">
                  <a:lumMod val="50000"/>
                </a:schemeClr>
              </a:solidFill>
            </a:rPr>
            <a:t> </a:t>
          </a:r>
          <a:endParaRPr lang="en-US" sz="1400" b="1" i="1" kern="1200" dirty="0">
            <a:solidFill>
              <a:schemeClr val="accent6">
                <a:lumMod val="50000"/>
              </a:schemeClr>
            </a:solidFill>
          </a:endParaRPr>
        </a:p>
        <a:p>
          <a:pPr lvl="0" algn="ctr" defTabSz="622300">
            <a:lnSpc>
              <a:spcPct val="90000"/>
            </a:lnSpc>
            <a:spcBef>
              <a:spcPct val="0"/>
            </a:spcBef>
            <a:spcAft>
              <a:spcPct val="35000"/>
            </a:spcAft>
          </a:pPr>
          <a:r>
            <a:rPr lang="en-US" sz="1400" b="1" i="1" kern="1200" dirty="0">
              <a:solidFill>
                <a:schemeClr val="accent2">
                  <a:lumMod val="50000"/>
                </a:schemeClr>
              </a:solidFill>
            </a:rPr>
            <a:t>To </a:t>
          </a:r>
          <a:r>
            <a:rPr lang="en-GB" sz="1400" b="1" i="1" kern="1200" dirty="0">
              <a:solidFill>
                <a:schemeClr val="accent2">
                  <a:lumMod val="50000"/>
                </a:schemeClr>
              </a:solidFill>
            </a:rPr>
            <a:t>GSK f</a:t>
          </a:r>
          <a:r>
            <a:rPr lang="en-US" sz="1400" b="1" i="1" kern="1200" dirty="0">
              <a:solidFill>
                <a:schemeClr val="accent2">
                  <a:lumMod val="50000"/>
                </a:schemeClr>
              </a:solidFill>
            </a:rPr>
            <a:t>or  </a:t>
          </a:r>
          <a:r>
            <a:rPr lang="en-GB" sz="1400" b="1" i="1" kern="1200" dirty="0">
              <a:solidFill>
                <a:schemeClr val="accent2">
                  <a:lumMod val="50000"/>
                </a:schemeClr>
              </a:solidFill>
            </a:rPr>
            <a:t>SOTROVIMAB</a:t>
          </a:r>
          <a:endParaRPr lang="en-US" sz="1400" b="1" i="1" kern="1200" dirty="0">
            <a:solidFill>
              <a:schemeClr val="accent2">
                <a:lumMod val="50000"/>
              </a:schemeClr>
            </a:solidFill>
          </a:endParaRPr>
        </a:p>
      </dsp:txBody>
      <dsp:txXfrm>
        <a:off x="4499285" y="1362443"/>
        <a:ext cx="1538215" cy="1187305"/>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042916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77" name="Google Shape;7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85034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979a227f07_2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979a227f07_2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1" name="Google Shape;271;g979a227f07_2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06251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00841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11753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14743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27093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67694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67694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67694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 we still need</a:t>
            </a:r>
            <a:r>
              <a:rPr lang="en-GB" baseline="0" dirty="0" smtClean="0"/>
              <a:t> this slide? </a:t>
            </a:r>
          </a:p>
          <a:p>
            <a:endParaRPr lang="en-GB" dirty="0"/>
          </a:p>
        </p:txBody>
      </p:sp>
    </p:spTree>
    <p:extLst>
      <p:ext uri="{BB962C8B-B14F-4D97-AF65-F5344CB8AC3E}">
        <p14:creationId xmlns:p14="http://schemas.microsoft.com/office/powerpoint/2010/main" val="469782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60675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81443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3860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90147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49</a:t>
            </a:fld>
            <a:endParaRPr sz="1400"/>
          </a:p>
        </p:txBody>
      </p:sp>
    </p:spTree>
    <p:extLst>
      <p:ext uri="{BB962C8B-B14F-4D97-AF65-F5344CB8AC3E}">
        <p14:creationId xmlns:p14="http://schemas.microsoft.com/office/powerpoint/2010/main" val="2222528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40AA034-C26E-4F38-9A28-F52E051C8CDF}" type="slidenum">
              <a:rPr lang="en-GB" smtClean="0"/>
              <a:pPr/>
              <a:t>50</a:t>
            </a:fld>
            <a:endParaRPr lang="en-GB" dirty="0"/>
          </a:p>
        </p:txBody>
      </p:sp>
    </p:spTree>
    <p:extLst>
      <p:ext uri="{BB962C8B-B14F-4D97-AF65-F5344CB8AC3E}">
        <p14:creationId xmlns:p14="http://schemas.microsoft.com/office/powerpoint/2010/main" val="1369572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AEs, ARs and SAEs should be recorded in the:</a:t>
            </a:r>
          </a:p>
          <a:p>
            <a:pPr lvl="0"/>
            <a:r>
              <a:rPr lang="en-GB" sz="1200" kern="1200" dirty="0">
                <a:solidFill>
                  <a:schemeClr val="tx1"/>
                </a:solidFill>
                <a:effectLst/>
                <a:latin typeface="+mn-lt"/>
                <a:ea typeface="+mn-ea"/>
                <a:cs typeface="+mn-cs"/>
              </a:rPr>
              <a:t> Medical notes and the appropriate section of the CRF</a:t>
            </a:r>
          </a:p>
          <a:p>
            <a:pPr lvl="0"/>
            <a:r>
              <a:rPr lang="en-GB" sz="1200" kern="1200" dirty="0">
                <a:solidFill>
                  <a:schemeClr val="tx1"/>
                </a:solidFill>
                <a:effectLst/>
                <a:latin typeface="+mn-lt"/>
                <a:ea typeface="+mn-ea"/>
                <a:cs typeface="+mn-cs"/>
              </a:rPr>
              <a:t> and/or AE/AR log.</a:t>
            </a:r>
          </a:p>
          <a:p>
            <a:endParaRPr lang="en-GB"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40AA034-C26E-4F38-9A28-F52E051C8CDF}" type="slidenum">
              <a:rPr lang="en-GB" smtClean="0"/>
              <a:pPr/>
              <a:t>52</a:t>
            </a:fld>
            <a:endParaRPr lang="en-GB" dirty="0"/>
          </a:p>
        </p:txBody>
      </p:sp>
    </p:spTree>
    <p:extLst>
      <p:ext uri="{BB962C8B-B14F-4D97-AF65-F5344CB8AC3E}">
        <p14:creationId xmlns:p14="http://schemas.microsoft.com/office/powerpoint/2010/main" val="3939613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aseline="0" dirty="0"/>
              <a:t>Hospitalisation scheduled planned before participant entered the trial will not be recorded as an SAE unless underlying event/condition worsens during the trial. </a:t>
            </a:r>
            <a:r>
              <a:rPr lang="en-GB" sz="1200" b="0" i="0" u="none" strike="noStrike" kern="1200" baseline="0" dirty="0">
                <a:solidFill>
                  <a:schemeClr val="tx1"/>
                </a:solidFill>
                <a:latin typeface="+mn-lt"/>
                <a:ea typeface="+mn-ea"/>
                <a:cs typeface="+mn-cs"/>
              </a:rPr>
              <a:t>Abnormal laboratory test results will not be recorded and/or reported as AEs unless they meet the criteria for a SAE . Abnormal laboratory test results should be recorded in the medical notes. </a:t>
            </a:r>
            <a:r>
              <a:rPr lang="en-GB" sz="1200" kern="1200" dirty="0">
                <a:solidFill>
                  <a:schemeClr val="tx1"/>
                </a:solidFill>
                <a:effectLst/>
                <a:latin typeface="+mn-lt"/>
                <a:ea typeface="+mn-ea"/>
                <a:cs typeface="+mn-cs"/>
              </a:rPr>
              <a:t>Deaths with an unknown cause should always be reported as a SAE.</a:t>
            </a:r>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40AA034-C26E-4F38-9A28-F52E051C8CDF}" type="slidenum">
              <a:rPr lang="en-GB" smtClean="0"/>
              <a:pPr/>
              <a:t>53</a:t>
            </a:fld>
            <a:endParaRPr lang="en-GB" dirty="0"/>
          </a:p>
        </p:txBody>
      </p:sp>
    </p:spTree>
    <p:extLst>
      <p:ext uri="{BB962C8B-B14F-4D97-AF65-F5344CB8AC3E}">
        <p14:creationId xmlns:p14="http://schemas.microsoft.com/office/powerpoint/2010/main" val="3765372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 </a:t>
            </a:r>
          </a:p>
          <a:p>
            <a:r>
              <a:rPr lang="en-GB" sz="1200" b="0" i="0" u="none" strike="noStrike" kern="1200" baseline="0" dirty="0">
                <a:solidFill>
                  <a:schemeClr val="tx1"/>
                </a:solidFill>
                <a:latin typeface="+mn-lt"/>
                <a:ea typeface="+mn-ea"/>
                <a:cs typeface="+mn-cs"/>
              </a:rPr>
              <a:t>Spontaneous abortion is always considered an SAE and reported as such. </a:t>
            </a:r>
          </a:p>
          <a:p>
            <a:r>
              <a:rPr lang="en-GB" sz="1200" b="0" i="0" u="none" strike="noStrike" kern="1200" baseline="0" dirty="0">
                <a:solidFill>
                  <a:schemeClr val="tx1"/>
                </a:solidFill>
                <a:latin typeface="+mn-lt"/>
                <a:ea typeface="+mn-ea"/>
                <a:cs typeface="+mn-cs"/>
              </a:rPr>
              <a:t>If any of such problems will be found to be related to IMP then they may meet an expedited report (SUSAR) criteria</a:t>
            </a:r>
            <a:endParaRPr lang="en-GB"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40AA034-C26E-4F38-9A28-F52E051C8CDF}" type="slidenum">
              <a:rPr lang="en-GB" smtClean="0"/>
              <a:pPr/>
              <a:t>54</a:t>
            </a:fld>
            <a:endParaRPr lang="en-GB" dirty="0"/>
          </a:p>
        </p:txBody>
      </p:sp>
    </p:spTree>
    <p:extLst>
      <p:ext uri="{BB962C8B-B14F-4D97-AF65-F5344CB8AC3E}">
        <p14:creationId xmlns:p14="http://schemas.microsoft.com/office/powerpoint/2010/main" val="1314236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55</a:t>
            </a:fld>
            <a:endParaRPr sz="1400"/>
          </a:p>
        </p:txBody>
      </p:sp>
    </p:spTree>
    <p:extLst>
      <p:ext uri="{BB962C8B-B14F-4D97-AF65-F5344CB8AC3E}">
        <p14:creationId xmlns:p14="http://schemas.microsoft.com/office/powerpoint/2010/main" val="3319375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97" name="Google Shape;9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20091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56</a:t>
            </a:fld>
            <a:endParaRPr sz="1400"/>
          </a:p>
        </p:txBody>
      </p:sp>
    </p:spTree>
    <p:extLst>
      <p:ext uri="{BB962C8B-B14F-4D97-AF65-F5344CB8AC3E}">
        <p14:creationId xmlns:p14="http://schemas.microsoft.com/office/powerpoint/2010/main" val="4038407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57</a:t>
            </a:fld>
            <a:endParaRPr sz="1400"/>
          </a:p>
        </p:txBody>
      </p:sp>
    </p:spTree>
    <p:extLst>
      <p:ext uri="{BB962C8B-B14F-4D97-AF65-F5344CB8AC3E}">
        <p14:creationId xmlns:p14="http://schemas.microsoft.com/office/powerpoint/2010/main" val="2866146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58</a:t>
            </a:fld>
            <a:endParaRPr sz="1400"/>
          </a:p>
        </p:txBody>
      </p:sp>
    </p:spTree>
    <p:extLst>
      <p:ext uri="{BB962C8B-B14F-4D97-AF65-F5344CB8AC3E}">
        <p14:creationId xmlns:p14="http://schemas.microsoft.com/office/powerpoint/2010/main" val="384492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100" b="0" i="0" u="none" strike="noStrike" baseline="0" dirty="0" smtClean="0"/>
          </a:p>
          <a:p>
            <a:r>
              <a:rPr lang="en-GB" sz="1100" b="0" i="0" u="none" strike="noStrike" baseline="0" dirty="0" smtClean="0">
                <a:solidFill>
                  <a:srgbClr val="000000"/>
                </a:solidFill>
              </a:rPr>
              <a:t>Christmas lab closures are outside site control</a:t>
            </a:r>
          </a:p>
        </p:txBody>
      </p:sp>
    </p:spTree>
    <p:extLst>
      <p:ext uri="{BB962C8B-B14F-4D97-AF65-F5344CB8AC3E}">
        <p14:creationId xmlns:p14="http://schemas.microsoft.com/office/powerpoint/2010/main" val="1649679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60</a:t>
            </a:fld>
            <a:endParaRPr sz="1400"/>
          </a:p>
        </p:txBody>
      </p:sp>
    </p:spTree>
    <p:extLst>
      <p:ext uri="{BB962C8B-B14F-4D97-AF65-F5344CB8AC3E}">
        <p14:creationId xmlns:p14="http://schemas.microsoft.com/office/powerpoint/2010/main" val="4134401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US" dirty="0"/>
              <a:t>On-site monitoring will be based on the on-going risk assessment of the study and review of the fortnightly TMG progress reports and other standard central data monitoring metrics. On-site monitoring will be prioritized for sites that demonstrate patterns of non-compliance (such as poor IMP adherence) or considered to be an outlier (such as high level of participant withdrawals)</a:t>
            </a:r>
          </a:p>
          <a:p>
            <a:r>
              <a:rPr lang="en-US" dirty="0"/>
              <a:t> </a:t>
            </a:r>
          </a:p>
          <a:p>
            <a:r>
              <a:rPr lang="en-US" sz="1200" dirty="0"/>
              <a:t>Documentation reconciliation will be performed by the CTC for every participating site 12 months after site activation</a:t>
            </a:r>
          </a:p>
          <a:p>
            <a:endParaRPr lang="en-US" sz="1200" dirty="0"/>
          </a:p>
          <a:p>
            <a:r>
              <a:rPr lang="en-US" sz="1200" dirty="0"/>
              <a:t>Triggered Monitoring:</a:t>
            </a: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Significant Serious Breaches reported at site</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Safety Reporting</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Particularly few SAEs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Particularly many SAEs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Number of patients recruited</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Particularly low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Particularly high</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Persistent non-compliance</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Poor resolution of monitoring findings</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Poor communication </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Participating site with coordinating team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Arial" panose="020B0604020202020204" pitchFamily="34" charset="0"/>
              </a:rPr>
              <a:t>Coordinating team with sponsor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High data query rate or re-queries, particularly those related to eligibility, safety and primary endpoint data</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GB" sz="1100" dirty="0">
                <a:effectLst/>
                <a:latin typeface="Calibri" panose="020F0502020204030204" pitchFamily="34" charset="0"/>
                <a:ea typeface="Times New Roman" panose="02020603050405020304" pitchFamily="18" charset="0"/>
                <a:cs typeface="Arial" panose="020B0604020202020204" pitchFamily="34" charset="0"/>
              </a:rPr>
              <a:t>At the request of coordinating team/ Participating site team</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61</a:t>
            </a:fld>
            <a:endParaRPr sz="1400"/>
          </a:p>
        </p:txBody>
      </p:sp>
    </p:spTree>
    <p:extLst>
      <p:ext uri="{BB962C8B-B14F-4D97-AF65-F5344CB8AC3E}">
        <p14:creationId xmlns:p14="http://schemas.microsoft.com/office/powerpoint/2010/main" val="1623130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016532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63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212041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GB" sz="1400"/>
              <a:pPr>
                <a:buSzPts val="1400"/>
              </a:pPr>
              <a:t>64</a:t>
            </a:fld>
            <a:endParaRPr sz="1400"/>
          </a:p>
        </p:txBody>
      </p:sp>
    </p:spTree>
    <p:extLst>
      <p:ext uri="{BB962C8B-B14F-4D97-AF65-F5344CB8AC3E}">
        <p14:creationId xmlns:p14="http://schemas.microsoft.com/office/powerpoint/2010/main" val="12378595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D43D5542-D6B5-4CFA-B80C-699E68BF8FB2}" type="slidenum">
              <a:rPr lang="en-GB" smtClean="0"/>
              <a:pPr/>
              <a:t>66</a:t>
            </a:fld>
            <a:endParaRPr lang="en-GB"/>
          </a:p>
        </p:txBody>
      </p:sp>
    </p:spTree>
    <p:extLst>
      <p:ext uri="{BB962C8B-B14F-4D97-AF65-F5344CB8AC3E}">
        <p14:creationId xmlns:p14="http://schemas.microsoft.com/office/powerpoint/2010/main" val="3127713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12" name="Google Shape;21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97593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12" name="Google Shape;21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5322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32" name="Google Shape;232;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4232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p:txBody>
      </p:sp>
    </p:spTree>
    <p:extLst>
      <p:ext uri="{BB962C8B-B14F-4D97-AF65-F5344CB8AC3E}">
        <p14:creationId xmlns:p14="http://schemas.microsoft.com/office/powerpoint/2010/main" val="1580277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5150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98ee826a15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98ee826a15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279" name="Google Shape;279;g98ee826a15_1_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44851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6372200"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rot="5400000">
            <a:off x="5463778" y="1371602"/>
            <a:ext cx="4388644"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272778" y="-609598"/>
            <a:ext cx="4388644"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1200151"/>
            <a:ext cx="8229600" cy="339447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3"/>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667"/>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5"/>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None/>
              <a:defRPr sz="2000" b="1"/>
            </a:lvl1pPr>
            <a:lvl2pPr marL="914400" lvl="1" indent="-228600" algn="l">
              <a:lnSpc>
                <a:spcPct val="100000"/>
              </a:lnSpc>
              <a:spcBef>
                <a:spcPts val="333"/>
              </a:spcBef>
              <a:spcAft>
                <a:spcPts val="0"/>
              </a:spcAft>
              <a:buClr>
                <a:schemeClr val="dk1"/>
              </a:buClr>
              <a:buSzPts val="1667"/>
              <a:buNone/>
              <a:defRPr sz="1667" b="1"/>
            </a:lvl2pPr>
            <a:lvl3pPr marL="1371600" lvl="2" indent="-228600" algn="l">
              <a:lnSpc>
                <a:spcPct val="100000"/>
              </a:lnSpc>
              <a:spcBef>
                <a:spcPts val="300"/>
              </a:spcBef>
              <a:spcAft>
                <a:spcPts val="0"/>
              </a:spcAft>
              <a:buClr>
                <a:schemeClr val="dk1"/>
              </a:buClr>
              <a:buSzPts val="1500"/>
              <a:buNone/>
              <a:defRPr sz="1500" b="1"/>
            </a:lvl3pPr>
            <a:lvl4pPr marL="1828800" lvl="3" indent="-228600" algn="l">
              <a:lnSpc>
                <a:spcPct val="100000"/>
              </a:lnSpc>
              <a:spcBef>
                <a:spcPts val="267"/>
              </a:spcBef>
              <a:spcAft>
                <a:spcPts val="0"/>
              </a:spcAft>
              <a:buClr>
                <a:schemeClr val="dk1"/>
              </a:buClr>
              <a:buSzPts val="1333"/>
              <a:buNone/>
              <a:defRPr sz="1333" b="1"/>
            </a:lvl4pPr>
            <a:lvl5pPr marL="2286000" lvl="4" indent="-228600" algn="l">
              <a:lnSpc>
                <a:spcPct val="100000"/>
              </a:lnSpc>
              <a:spcBef>
                <a:spcPts val="267"/>
              </a:spcBef>
              <a:spcAft>
                <a:spcPts val="0"/>
              </a:spcAft>
              <a:buClr>
                <a:schemeClr val="dk1"/>
              </a:buClr>
              <a:buSzPts val="1333"/>
              <a:buNone/>
              <a:defRPr sz="1333" b="1"/>
            </a:lvl5pPr>
            <a:lvl6pPr marL="2743200" lvl="5" indent="-228600" algn="l">
              <a:lnSpc>
                <a:spcPct val="100000"/>
              </a:lnSpc>
              <a:spcBef>
                <a:spcPts val="267"/>
              </a:spcBef>
              <a:spcAft>
                <a:spcPts val="0"/>
              </a:spcAft>
              <a:buClr>
                <a:schemeClr val="dk1"/>
              </a:buClr>
              <a:buSzPts val="1333"/>
              <a:buNone/>
              <a:defRPr sz="1333" b="1"/>
            </a:lvl6pPr>
            <a:lvl7pPr marL="3200400" lvl="6" indent="-228600" algn="l">
              <a:lnSpc>
                <a:spcPct val="100000"/>
              </a:lnSpc>
              <a:spcBef>
                <a:spcPts val="267"/>
              </a:spcBef>
              <a:spcAft>
                <a:spcPts val="0"/>
              </a:spcAft>
              <a:buClr>
                <a:schemeClr val="dk1"/>
              </a:buClr>
              <a:buSzPts val="1333"/>
              <a:buNone/>
              <a:defRPr sz="1333" b="1"/>
            </a:lvl7pPr>
            <a:lvl8pPr marL="3657600" lvl="7" indent="-228600" algn="l">
              <a:lnSpc>
                <a:spcPct val="100000"/>
              </a:lnSpc>
              <a:spcBef>
                <a:spcPts val="267"/>
              </a:spcBef>
              <a:spcAft>
                <a:spcPts val="0"/>
              </a:spcAft>
              <a:buClr>
                <a:schemeClr val="dk1"/>
              </a:buClr>
              <a:buSzPts val="1333"/>
              <a:buNone/>
              <a:defRPr sz="1333" b="1"/>
            </a:lvl8pPr>
            <a:lvl9pPr marL="4114800" lvl="8" indent="-228600" algn="l">
              <a:lnSpc>
                <a:spcPct val="100000"/>
              </a:lnSpc>
              <a:spcBef>
                <a:spcPts val="267"/>
              </a:spcBef>
              <a:spcAft>
                <a:spcPts val="0"/>
              </a:spcAft>
              <a:buClr>
                <a:schemeClr val="dk1"/>
              </a:buClr>
              <a:buSzPts val="1333"/>
              <a:buNone/>
              <a:defRPr sz="1333" b="1"/>
            </a:lvl9pPr>
          </a:lstStyle>
          <a:p>
            <a:endParaRPr/>
          </a:p>
        </p:txBody>
      </p:sp>
      <p:sp>
        <p:nvSpPr>
          <p:cNvPr id="29" name="Google Shape;29;p5"/>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400"/>
              </a:spcBef>
              <a:spcAft>
                <a:spcPts val="0"/>
              </a:spcAft>
              <a:buClr>
                <a:schemeClr val="dk1"/>
              </a:buClr>
              <a:buSzPts val="2000"/>
              <a:buChar char="•"/>
              <a:defRPr sz="2000"/>
            </a:lvl1pPr>
            <a:lvl2pPr marL="914400" lvl="1" indent="-334454" algn="l">
              <a:lnSpc>
                <a:spcPct val="100000"/>
              </a:lnSpc>
              <a:spcBef>
                <a:spcPts val="333"/>
              </a:spcBef>
              <a:spcAft>
                <a:spcPts val="0"/>
              </a:spcAft>
              <a:buClr>
                <a:schemeClr val="dk1"/>
              </a:buClr>
              <a:buSzPts val="1667"/>
              <a:buChar char="–"/>
              <a:defRPr sz="1667"/>
            </a:lvl2pPr>
            <a:lvl3pPr marL="1371600" lvl="2" indent="-323850" algn="l">
              <a:lnSpc>
                <a:spcPct val="100000"/>
              </a:lnSpc>
              <a:spcBef>
                <a:spcPts val="300"/>
              </a:spcBef>
              <a:spcAft>
                <a:spcPts val="0"/>
              </a:spcAft>
              <a:buClr>
                <a:schemeClr val="dk1"/>
              </a:buClr>
              <a:buSzPts val="1500"/>
              <a:buChar char="•"/>
              <a:defRPr sz="1500"/>
            </a:lvl3pPr>
            <a:lvl4pPr marL="1828800" lvl="3" indent="-313245" algn="l">
              <a:lnSpc>
                <a:spcPct val="100000"/>
              </a:lnSpc>
              <a:spcBef>
                <a:spcPts val="267"/>
              </a:spcBef>
              <a:spcAft>
                <a:spcPts val="0"/>
              </a:spcAft>
              <a:buClr>
                <a:schemeClr val="dk1"/>
              </a:buClr>
              <a:buSzPts val="1333"/>
              <a:buChar char="–"/>
              <a:defRPr sz="1333"/>
            </a:lvl4pPr>
            <a:lvl5pPr marL="2286000" lvl="4" indent="-313245" algn="l">
              <a:lnSpc>
                <a:spcPct val="100000"/>
              </a:lnSpc>
              <a:spcBef>
                <a:spcPts val="267"/>
              </a:spcBef>
              <a:spcAft>
                <a:spcPts val="0"/>
              </a:spcAft>
              <a:buClr>
                <a:schemeClr val="dk1"/>
              </a:buClr>
              <a:buSzPts val="1333"/>
              <a:buChar char="»"/>
              <a:defRPr sz="1333"/>
            </a:lvl5pPr>
            <a:lvl6pPr marL="2743200" lvl="5" indent="-313245" algn="l">
              <a:lnSpc>
                <a:spcPct val="100000"/>
              </a:lnSpc>
              <a:spcBef>
                <a:spcPts val="267"/>
              </a:spcBef>
              <a:spcAft>
                <a:spcPts val="0"/>
              </a:spcAft>
              <a:buClr>
                <a:schemeClr val="dk1"/>
              </a:buClr>
              <a:buSzPts val="1333"/>
              <a:buChar char="•"/>
              <a:defRPr sz="1333"/>
            </a:lvl6pPr>
            <a:lvl7pPr marL="3200400" lvl="6" indent="-313245" algn="l">
              <a:lnSpc>
                <a:spcPct val="100000"/>
              </a:lnSpc>
              <a:spcBef>
                <a:spcPts val="267"/>
              </a:spcBef>
              <a:spcAft>
                <a:spcPts val="0"/>
              </a:spcAft>
              <a:buClr>
                <a:schemeClr val="dk1"/>
              </a:buClr>
              <a:buSzPts val="1333"/>
              <a:buChar char="•"/>
              <a:defRPr sz="1333"/>
            </a:lvl7pPr>
            <a:lvl8pPr marL="3657600" lvl="7" indent="-313245" algn="l">
              <a:lnSpc>
                <a:spcPct val="100000"/>
              </a:lnSpc>
              <a:spcBef>
                <a:spcPts val="267"/>
              </a:spcBef>
              <a:spcAft>
                <a:spcPts val="0"/>
              </a:spcAft>
              <a:buClr>
                <a:schemeClr val="dk1"/>
              </a:buClr>
              <a:buSzPts val="1333"/>
              <a:buChar char="•"/>
              <a:defRPr sz="1333"/>
            </a:lvl8pPr>
            <a:lvl9pPr marL="4114800" lvl="8" indent="-313245" algn="l">
              <a:lnSpc>
                <a:spcPct val="100000"/>
              </a:lnSpc>
              <a:spcBef>
                <a:spcPts val="267"/>
              </a:spcBef>
              <a:spcAft>
                <a:spcPts val="0"/>
              </a:spcAft>
              <a:buClr>
                <a:schemeClr val="dk1"/>
              </a:buClr>
              <a:buSzPts val="1333"/>
              <a:buChar char="•"/>
              <a:defRPr sz="1333"/>
            </a:lvl9pPr>
          </a:lstStyle>
          <a:p>
            <a:endParaRPr/>
          </a:p>
        </p:txBody>
      </p:sp>
      <p:sp>
        <p:nvSpPr>
          <p:cNvPr id="30" name="Google Shape;30;p5"/>
          <p:cNvSpPr txBox="1">
            <a:spLocks noGrp="1"/>
          </p:cNvSpPr>
          <p:nvPr>
            <p:ph type="body" idx="3"/>
          </p:nvPr>
        </p:nvSpPr>
        <p:spPr>
          <a:xfrm>
            <a:off x="4645029" y="1151335"/>
            <a:ext cx="4041775" cy="47982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chemeClr val="dk1"/>
              </a:buClr>
              <a:buSzPts val="2000"/>
              <a:buNone/>
              <a:defRPr sz="2000" b="1"/>
            </a:lvl1pPr>
            <a:lvl2pPr marL="914400" lvl="1" indent="-228600" algn="l">
              <a:lnSpc>
                <a:spcPct val="100000"/>
              </a:lnSpc>
              <a:spcBef>
                <a:spcPts val="333"/>
              </a:spcBef>
              <a:spcAft>
                <a:spcPts val="0"/>
              </a:spcAft>
              <a:buClr>
                <a:schemeClr val="dk1"/>
              </a:buClr>
              <a:buSzPts val="1667"/>
              <a:buNone/>
              <a:defRPr sz="1667" b="1"/>
            </a:lvl2pPr>
            <a:lvl3pPr marL="1371600" lvl="2" indent="-228600" algn="l">
              <a:lnSpc>
                <a:spcPct val="100000"/>
              </a:lnSpc>
              <a:spcBef>
                <a:spcPts val="300"/>
              </a:spcBef>
              <a:spcAft>
                <a:spcPts val="0"/>
              </a:spcAft>
              <a:buClr>
                <a:schemeClr val="dk1"/>
              </a:buClr>
              <a:buSzPts val="1500"/>
              <a:buNone/>
              <a:defRPr sz="1500" b="1"/>
            </a:lvl3pPr>
            <a:lvl4pPr marL="1828800" lvl="3" indent="-228600" algn="l">
              <a:lnSpc>
                <a:spcPct val="100000"/>
              </a:lnSpc>
              <a:spcBef>
                <a:spcPts val="267"/>
              </a:spcBef>
              <a:spcAft>
                <a:spcPts val="0"/>
              </a:spcAft>
              <a:buClr>
                <a:schemeClr val="dk1"/>
              </a:buClr>
              <a:buSzPts val="1333"/>
              <a:buNone/>
              <a:defRPr sz="1333" b="1"/>
            </a:lvl4pPr>
            <a:lvl5pPr marL="2286000" lvl="4" indent="-228600" algn="l">
              <a:lnSpc>
                <a:spcPct val="100000"/>
              </a:lnSpc>
              <a:spcBef>
                <a:spcPts val="267"/>
              </a:spcBef>
              <a:spcAft>
                <a:spcPts val="0"/>
              </a:spcAft>
              <a:buClr>
                <a:schemeClr val="dk1"/>
              </a:buClr>
              <a:buSzPts val="1333"/>
              <a:buNone/>
              <a:defRPr sz="1333" b="1"/>
            </a:lvl5pPr>
            <a:lvl6pPr marL="2743200" lvl="5" indent="-228600" algn="l">
              <a:lnSpc>
                <a:spcPct val="100000"/>
              </a:lnSpc>
              <a:spcBef>
                <a:spcPts val="267"/>
              </a:spcBef>
              <a:spcAft>
                <a:spcPts val="0"/>
              </a:spcAft>
              <a:buClr>
                <a:schemeClr val="dk1"/>
              </a:buClr>
              <a:buSzPts val="1333"/>
              <a:buNone/>
              <a:defRPr sz="1333" b="1"/>
            </a:lvl6pPr>
            <a:lvl7pPr marL="3200400" lvl="6" indent="-228600" algn="l">
              <a:lnSpc>
                <a:spcPct val="100000"/>
              </a:lnSpc>
              <a:spcBef>
                <a:spcPts val="267"/>
              </a:spcBef>
              <a:spcAft>
                <a:spcPts val="0"/>
              </a:spcAft>
              <a:buClr>
                <a:schemeClr val="dk1"/>
              </a:buClr>
              <a:buSzPts val="1333"/>
              <a:buNone/>
              <a:defRPr sz="1333" b="1"/>
            </a:lvl7pPr>
            <a:lvl8pPr marL="3657600" lvl="7" indent="-228600" algn="l">
              <a:lnSpc>
                <a:spcPct val="100000"/>
              </a:lnSpc>
              <a:spcBef>
                <a:spcPts val="267"/>
              </a:spcBef>
              <a:spcAft>
                <a:spcPts val="0"/>
              </a:spcAft>
              <a:buClr>
                <a:schemeClr val="dk1"/>
              </a:buClr>
              <a:buSzPts val="1333"/>
              <a:buNone/>
              <a:defRPr sz="1333" b="1"/>
            </a:lvl8pPr>
            <a:lvl9pPr marL="4114800" lvl="8" indent="-228600" algn="l">
              <a:lnSpc>
                <a:spcPct val="100000"/>
              </a:lnSpc>
              <a:spcBef>
                <a:spcPts val="267"/>
              </a:spcBef>
              <a:spcAft>
                <a:spcPts val="0"/>
              </a:spcAft>
              <a:buClr>
                <a:schemeClr val="dk1"/>
              </a:buClr>
              <a:buSzPts val="1333"/>
              <a:buNone/>
              <a:defRPr sz="1333" b="1"/>
            </a:lvl9pPr>
          </a:lstStyle>
          <a:p>
            <a:endParaRPr/>
          </a:p>
        </p:txBody>
      </p:sp>
      <p:sp>
        <p:nvSpPr>
          <p:cNvPr id="31" name="Google Shape;31;p5"/>
          <p:cNvSpPr txBox="1">
            <a:spLocks noGrp="1"/>
          </p:cNvSpPr>
          <p:nvPr>
            <p:ph type="body" idx="4"/>
          </p:nvPr>
        </p:nvSpPr>
        <p:spPr>
          <a:xfrm>
            <a:off x="4645029" y="1631156"/>
            <a:ext cx="4041775" cy="2963466"/>
          </a:xfrm>
          <a:prstGeom prst="rect">
            <a:avLst/>
          </a:prstGeom>
          <a:noFill/>
          <a:ln>
            <a:noFill/>
          </a:ln>
        </p:spPr>
        <p:txBody>
          <a:bodyPr spcFirstLastPara="1" wrap="square" lIns="91425" tIns="45700" rIns="91425" bIns="45700" anchor="t" anchorCtr="0">
            <a:noAutofit/>
          </a:bodyPr>
          <a:lstStyle>
            <a:lvl1pPr marL="457200" lvl="0" indent="-355600" algn="l">
              <a:lnSpc>
                <a:spcPct val="100000"/>
              </a:lnSpc>
              <a:spcBef>
                <a:spcPts val="400"/>
              </a:spcBef>
              <a:spcAft>
                <a:spcPts val="0"/>
              </a:spcAft>
              <a:buClr>
                <a:schemeClr val="dk1"/>
              </a:buClr>
              <a:buSzPts val="2000"/>
              <a:buChar char="•"/>
              <a:defRPr sz="2000"/>
            </a:lvl1pPr>
            <a:lvl2pPr marL="914400" lvl="1" indent="-334454" algn="l">
              <a:lnSpc>
                <a:spcPct val="100000"/>
              </a:lnSpc>
              <a:spcBef>
                <a:spcPts val="333"/>
              </a:spcBef>
              <a:spcAft>
                <a:spcPts val="0"/>
              </a:spcAft>
              <a:buClr>
                <a:schemeClr val="dk1"/>
              </a:buClr>
              <a:buSzPts val="1667"/>
              <a:buChar char="–"/>
              <a:defRPr sz="1667"/>
            </a:lvl2pPr>
            <a:lvl3pPr marL="1371600" lvl="2" indent="-323850" algn="l">
              <a:lnSpc>
                <a:spcPct val="100000"/>
              </a:lnSpc>
              <a:spcBef>
                <a:spcPts val="300"/>
              </a:spcBef>
              <a:spcAft>
                <a:spcPts val="0"/>
              </a:spcAft>
              <a:buClr>
                <a:schemeClr val="dk1"/>
              </a:buClr>
              <a:buSzPts val="1500"/>
              <a:buChar char="•"/>
              <a:defRPr sz="1500"/>
            </a:lvl3pPr>
            <a:lvl4pPr marL="1828800" lvl="3" indent="-313245" algn="l">
              <a:lnSpc>
                <a:spcPct val="100000"/>
              </a:lnSpc>
              <a:spcBef>
                <a:spcPts val="267"/>
              </a:spcBef>
              <a:spcAft>
                <a:spcPts val="0"/>
              </a:spcAft>
              <a:buClr>
                <a:schemeClr val="dk1"/>
              </a:buClr>
              <a:buSzPts val="1333"/>
              <a:buChar char="–"/>
              <a:defRPr sz="1333"/>
            </a:lvl4pPr>
            <a:lvl5pPr marL="2286000" lvl="4" indent="-313245" algn="l">
              <a:lnSpc>
                <a:spcPct val="100000"/>
              </a:lnSpc>
              <a:spcBef>
                <a:spcPts val="267"/>
              </a:spcBef>
              <a:spcAft>
                <a:spcPts val="0"/>
              </a:spcAft>
              <a:buClr>
                <a:schemeClr val="dk1"/>
              </a:buClr>
              <a:buSzPts val="1333"/>
              <a:buChar char="»"/>
              <a:defRPr sz="1333"/>
            </a:lvl5pPr>
            <a:lvl6pPr marL="2743200" lvl="5" indent="-313245" algn="l">
              <a:lnSpc>
                <a:spcPct val="100000"/>
              </a:lnSpc>
              <a:spcBef>
                <a:spcPts val="267"/>
              </a:spcBef>
              <a:spcAft>
                <a:spcPts val="0"/>
              </a:spcAft>
              <a:buClr>
                <a:schemeClr val="dk1"/>
              </a:buClr>
              <a:buSzPts val="1333"/>
              <a:buChar char="•"/>
              <a:defRPr sz="1333"/>
            </a:lvl6pPr>
            <a:lvl7pPr marL="3200400" lvl="6" indent="-313245" algn="l">
              <a:lnSpc>
                <a:spcPct val="100000"/>
              </a:lnSpc>
              <a:spcBef>
                <a:spcPts val="267"/>
              </a:spcBef>
              <a:spcAft>
                <a:spcPts val="0"/>
              </a:spcAft>
              <a:buClr>
                <a:schemeClr val="dk1"/>
              </a:buClr>
              <a:buSzPts val="1333"/>
              <a:buChar char="•"/>
              <a:defRPr sz="1333"/>
            </a:lvl7pPr>
            <a:lvl8pPr marL="3657600" lvl="7" indent="-313245" algn="l">
              <a:lnSpc>
                <a:spcPct val="100000"/>
              </a:lnSpc>
              <a:spcBef>
                <a:spcPts val="267"/>
              </a:spcBef>
              <a:spcAft>
                <a:spcPts val="0"/>
              </a:spcAft>
              <a:buClr>
                <a:schemeClr val="dk1"/>
              </a:buClr>
              <a:buSzPts val="1333"/>
              <a:buChar char="•"/>
              <a:defRPr sz="1333"/>
            </a:lvl8pPr>
            <a:lvl9pPr marL="4114800" lvl="8" indent="-313245" algn="l">
              <a:lnSpc>
                <a:spcPct val="100000"/>
              </a:lnSpc>
              <a:spcBef>
                <a:spcPts val="267"/>
              </a:spcBef>
              <a:spcAft>
                <a:spcPts val="0"/>
              </a:spcAft>
              <a:buClr>
                <a:schemeClr val="dk1"/>
              </a:buClr>
              <a:buSzPts val="1333"/>
              <a:buChar char="•"/>
              <a:defRPr sz="1333"/>
            </a:lvl9pPr>
          </a:lstStyle>
          <a:p>
            <a:endParaRPr/>
          </a:p>
        </p:txBody>
      </p:sp>
      <p:sp>
        <p:nvSpPr>
          <p:cNvPr id="32" name="Google Shape;32;p5"/>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5"/>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722313" y="3305176"/>
            <a:ext cx="7772400" cy="102155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3333"/>
              <a:buFont typeface="Calibri"/>
              <a:buNone/>
              <a:defRPr sz="3333"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333"/>
              </a:spcBef>
              <a:spcAft>
                <a:spcPts val="0"/>
              </a:spcAft>
              <a:buClr>
                <a:srgbClr val="888888"/>
              </a:buClr>
              <a:buSzPts val="1667"/>
              <a:buNone/>
              <a:defRPr sz="1667">
                <a:solidFill>
                  <a:srgbClr val="888888"/>
                </a:solidFill>
              </a:defRPr>
            </a:lvl1pPr>
            <a:lvl2pPr marL="914400" lvl="1" indent="-228600" algn="l">
              <a:lnSpc>
                <a:spcPct val="100000"/>
              </a:lnSpc>
              <a:spcBef>
                <a:spcPts val="300"/>
              </a:spcBef>
              <a:spcAft>
                <a:spcPts val="0"/>
              </a:spcAft>
              <a:buClr>
                <a:srgbClr val="888888"/>
              </a:buClr>
              <a:buSzPts val="1500"/>
              <a:buNone/>
              <a:defRPr sz="1500">
                <a:solidFill>
                  <a:srgbClr val="888888"/>
                </a:solidFill>
              </a:defRPr>
            </a:lvl2pPr>
            <a:lvl3pPr marL="1371600" lvl="2" indent="-228600" algn="l">
              <a:lnSpc>
                <a:spcPct val="100000"/>
              </a:lnSpc>
              <a:spcBef>
                <a:spcPts val="267"/>
              </a:spcBef>
              <a:spcAft>
                <a:spcPts val="0"/>
              </a:spcAft>
              <a:buClr>
                <a:srgbClr val="888888"/>
              </a:buClr>
              <a:buSzPts val="1333"/>
              <a:buNone/>
              <a:defRPr sz="1333">
                <a:solidFill>
                  <a:srgbClr val="888888"/>
                </a:solidFill>
              </a:defRPr>
            </a:lvl3pPr>
            <a:lvl4pPr marL="1828800" lvl="3" indent="-228600" algn="l">
              <a:lnSpc>
                <a:spcPct val="100000"/>
              </a:lnSpc>
              <a:spcBef>
                <a:spcPts val="233"/>
              </a:spcBef>
              <a:spcAft>
                <a:spcPts val="0"/>
              </a:spcAft>
              <a:buClr>
                <a:srgbClr val="888888"/>
              </a:buClr>
              <a:buSzPts val="1167"/>
              <a:buNone/>
              <a:defRPr sz="1167">
                <a:solidFill>
                  <a:srgbClr val="888888"/>
                </a:solidFill>
              </a:defRPr>
            </a:lvl4pPr>
            <a:lvl5pPr marL="2286000" lvl="4" indent="-228600" algn="l">
              <a:lnSpc>
                <a:spcPct val="100000"/>
              </a:lnSpc>
              <a:spcBef>
                <a:spcPts val="233"/>
              </a:spcBef>
              <a:spcAft>
                <a:spcPts val="0"/>
              </a:spcAft>
              <a:buClr>
                <a:srgbClr val="888888"/>
              </a:buClr>
              <a:buSzPts val="1167"/>
              <a:buNone/>
              <a:defRPr sz="1167">
                <a:solidFill>
                  <a:srgbClr val="888888"/>
                </a:solidFill>
              </a:defRPr>
            </a:lvl5pPr>
            <a:lvl6pPr marL="2743200" lvl="5" indent="-228600" algn="l">
              <a:lnSpc>
                <a:spcPct val="100000"/>
              </a:lnSpc>
              <a:spcBef>
                <a:spcPts val="233"/>
              </a:spcBef>
              <a:spcAft>
                <a:spcPts val="0"/>
              </a:spcAft>
              <a:buClr>
                <a:srgbClr val="888888"/>
              </a:buClr>
              <a:buSzPts val="1167"/>
              <a:buNone/>
              <a:defRPr sz="1167">
                <a:solidFill>
                  <a:srgbClr val="888888"/>
                </a:solidFill>
              </a:defRPr>
            </a:lvl6pPr>
            <a:lvl7pPr marL="3200400" lvl="6" indent="-228600" algn="l">
              <a:lnSpc>
                <a:spcPct val="100000"/>
              </a:lnSpc>
              <a:spcBef>
                <a:spcPts val="233"/>
              </a:spcBef>
              <a:spcAft>
                <a:spcPts val="0"/>
              </a:spcAft>
              <a:buClr>
                <a:srgbClr val="888888"/>
              </a:buClr>
              <a:buSzPts val="1167"/>
              <a:buNone/>
              <a:defRPr sz="1167">
                <a:solidFill>
                  <a:srgbClr val="888888"/>
                </a:solidFill>
              </a:defRPr>
            </a:lvl7pPr>
            <a:lvl8pPr marL="3657600" lvl="7" indent="-228600" algn="l">
              <a:lnSpc>
                <a:spcPct val="100000"/>
              </a:lnSpc>
              <a:spcBef>
                <a:spcPts val="233"/>
              </a:spcBef>
              <a:spcAft>
                <a:spcPts val="0"/>
              </a:spcAft>
              <a:buClr>
                <a:srgbClr val="888888"/>
              </a:buClr>
              <a:buSzPts val="1167"/>
              <a:buNone/>
              <a:defRPr sz="1167">
                <a:solidFill>
                  <a:srgbClr val="888888"/>
                </a:solidFill>
              </a:defRPr>
            </a:lvl8pPr>
            <a:lvl9pPr marL="4114800" lvl="8" indent="-228600" algn="l">
              <a:lnSpc>
                <a:spcPct val="100000"/>
              </a:lnSpc>
              <a:spcBef>
                <a:spcPts val="233"/>
              </a:spcBef>
              <a:spcAft>
                <a:spcPts val="0"/>
              </a:spcAft>
              <a:buClr>
                <a:srgbClr val="888888"/>
              </a:buClr>
              <a:buSzPts val="1167"/>
              <a:buNone/>
              <a:defRPr sz="1167">
                <a:solidFill>
                  <a:srgbClr val="888888"/>
                </a:solidFill>
              </a:defRPr>
            </a:lvl9pPr>
          </a:lstStyle>
          <a:p>
            <a:endParaRPr/>
          </a:p>
        </p:txBody>
      </p:sp>
      <p:sp>
        <p:nvSpPr>
          <p:cNvPr id="38" name="Google Shape;38;p6"/>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body" idx="1"/>
          </p:nvPr>
        </p:nvSpPr>
        <p:spPr>
          <a:xfrm>
            <a:off x="457200" y="1200151"/>
            <a:ext cx="4038600" cy="3394473"/>
          </a:xfrm>
          <a:prstGeom prst="rect">
            <a:avLst/>
          </a:prstGeom>
          <a:noFill/>
          <a:ln>
            <a:noFill/>
          </a:ln>
        </p:spPr>
        <p:txBody>
          <a:bodyPr spcFirstLastPara="1" wrap="square" lIns="91425" tIns="45700" rIns="91425" bIns="45700" anchor="t" anchorCtr="0">
            <a:noAutofit/>
          </a:bodyPr>
          <a:lstStyle>
            <a:lvl1pPr marL="457200" lvl="0" indent="-376745" algn="l">
              <a:lnSpc>
                <a:spcPct val="100000"/>
              </a:lnSpc>
              <a:spcBef>
                <a:spcPts val="467"/>
              </a:spcBef>
              <a:spcAft>
                <a:spcPts val="0"/>
              </a:spcAft>
              <a:buClr>
                <a:schemeClr val="dk1"/>
              </a:buClr>
              <a:buSzPts val="2333"/>
              <a:buChar char="•"/>
              <a:defRPr sz="2333"/>
            </a:lvl1pPr>
            <a:lvl2pPr marL="914400" lvl="1" indent="-355600" algn="l">
              <a:lnSpc>
                <a:spcPct val="100000"/>
              </a:lnSpc>
              <a:spcBef>
                <a:spcPts val="400"/>
              </a:spcBef>
              <a:spcAft>
                <a:spcPts val="0"/>
              </a:spcAft>
              <a:buClr>
                <a:schemeClr val="dk1"/>
              </a:buClr>
              <a:buSzPts val="2000"/>
              <a:buChar char="–"/>
              <a:defRPr sz="2000"/>
            </a:lvl2pPr>
            <a:lvl3pPr marL="1371600" lvl="2" indent="-334454" algn="l">
              <a:lnSpc>
                <a:spcPct val="100000"/>
              </a:lnSpc>
              <a:spcBef>
                <a:spcPts val="333"/>
              </a:spcBef>
              <a:spcAft>
                <a:spcPts val="0"/>
              </a:spcAft>
              <a:buClr>
                <a:schemeClr val="dk1"/>
              </a:buClr>
              <a:buSzPts val="1667"/>
              <a:buChar char="•"/>
              <a:defRPr sz="1667"/>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44" name="Google Shape;44;p7"/>
          <p:cNvSpPr txBox="1">
            <a:spLocks noGrp="1"/>
          </p:cNvSpPr>
          <p:nvPr>
            <p:ph type="body" idx="2"/>
          </p:nvPr>
        </p:nvSpPr>
        <p:spPr>
          <a:xfrm>
            <a:off x="4648200" y="1200151"/>
            <a:ext cx="4038600" cy="3394473"/>
          </a:xfrm>
          <a:prstGeom prst="rect">
            <a:avLst/>
          </a:prstGeom>
          <a:noFill/>
          <a:ln>
            <a:noFill/>
          </a:ln>
        </p:spPr>
        <p:txBody>
          <a:bodyPr spcFirstLastPara="1" wrap="square" lIns="91425" tIns="45700" rIns="91425" bIns="45700" anchor="t" anchorCtr="0">
            <a:noAutofit/>
          </a:bodyPr>
          <a:lstStyle>
            <a:lvl1pPr marL="457200" lvl="0" indent="-376745" algn="l">
              <a:lnSpc>
                <a:spcPct val="100000"/>
              </a:lnSpc>
              <a:spcBef>
                <a:spcPts val="467"/>
              </a:spcBef>
              <a:spcAft>
                <a:spcPts val="0"/>
              </a:spcAft>
              <a:buClr>
                <a:schemeClr val="dk1"/>
              </a:buClr>
              <a:buSzPts val="2333"/>
              <a:buChar char="•"/>
              <a:defRPr sz="2333"/>
            </a:lvl1pPr>
            <a:lvl2pPr marL="914400" lvl="1" indent="-355600" algn="l">
              <a:lnSpc>
                <a:spcPct val="100000"/>
              </a:lnSpc>
              <a:spcBef>
                <a:spcPts val="400"/>
              </a:spcBef>
              <a:spcAft>
                <a:spcPts val="0"/>
              </a:spcAft>
              <a:buClr>
                <a:schemeClr val="dk1"/>
              </a:buClr>
              <a:buSzPts val="2000"/>
              <a:buChar char="–"/>
              <a:defRPr sz="2000"/>
            </a:lvl2pPr>
            <a:lvl3pPr marL="1371600" lvl="2" indent="-334454" algn="l">
              <a:lnSpc>
                <a:spcPct val="100000"/>
              </a:lnSpc>
              <a:spcBef>
                <a:spcPts val="333"/>
              </a:spcBef>
              <a:spcAft>
                <a:spcPts val="0"/>
              </a:spcAft>
              <a:buClr>
                <a:schemeClr val="dk1"/>
              </a:buClr>
              <a:buSzPts val="1667"/>
              <a:buChar char="•"/>
              <a:defRPr sz="1667"/>
            </a:lvl3pPr>
            <a:lvl4pPr marL="1828800" lvl="3" indent="-323850" algn="l">
              <a:lnSpc>
                <a:spcPct val="100000"/>
              </a:lnSpc>
              <a:spcBef>
                <a:spcPts val="300"/>
              </a:spcBef>
              <a:spcAft>
                <a:spcPts val="0"/>
              </a:spcAft>
              <a:buClr>
                <a:schemeClr val="dk1"/>
              </a:buClr>
              <a:buSzPts val="1500"/>
              <a:buChar char="–"/>
              <a:defRPr sz="1500"/>
            </a:lvl4pPr>
            <a:lvl5pPr marL="2286000" lvl="4" indent="-323850" algn="l">
              <a:lnSpc>
                <a:spcPct val="100000"/>
              </a:lnSpc>
              <a:spcBef>
                <a:spcPts val="300"/>
              </a:spcBef>
              <a:spcAft>
                <a:spcPts val="0"/>
              </a:spcAft>
              <a:buClr>
                <a:schemeClr val="dk1"/>
              </a:buClr>
              <a:buSzPts val="1500"/>
              <a:buChar char="»"/>
              <a:defRPr sz="1500"/>
            </a:lvl5pPr>
            <a:lvl6pPr marL="2743200" lvl="5" indent="-323850" algn="l">
              <a:lnSpc>
                <a:spcPct val="100000"/>
              </a:lnSpc>
              <a:spcBef>
                <a:spcPts val="300"/>
              </a:spcBef>
              <a:spcAft>
                <a:spcPts val="0"/>
              </a:spcAft>
              <a:buClr>
                <a:schemeClr val="dk1"/>
              </a:buClr>
              <a:buSzPts val="1500"/>
              <a:buChar char="•"/>
              <a:defRPr sz="1500"/>
            </a:lvl6pPr>
            <a:lvl7pPr marL="3200400" lvl="6" indent="-323850" algn="l">
              <a:lnSpc>
                <a:spcPct val="100000"/>
              </a:lnSpc>
              <a:spcBef>
                <a:spcPts val="300"/>
              </a:spcBef>
              <a:spcAft>
                <a:spcPts val="0"/>
              </a:spcAft>
              <a:buClr>
                <a:schemeClr val="dk1"/>
              </a:buClr>
              <a:buSzPts val="1500"/>
              <a:buChar char="•"/>
              <a:defRPr sz="1500"/>
            </a:lvl7pPr>
            <a:lvl8pPr marL="3657600" lvl="7" indent="-323850" algn="l">
              <a:lnSpc>
                <a:spcPct val="100000"/>
              </a:lnSpc>
              <a:spcBef>
                <a:spcPts val="300"/>
              </a:spcBef>
              <a:spcAft>
                <a:spcPts val="0"/>
              </a:spcAft>
              <a:buClr>
                <a:schemeClr val="dk1"/>
              </a:buClr>
              <a:buSzPts val="1500"/>
              <a:buChar char="•"/>
              <a:defRPr sz="1500"/>
            </a:lvl8pPr>
            <a:lvl9pPr marL="4114800" lvl="8" indent="-323850" algn="l">
              <a:lnSpc>
                <a:spcPct val="100000"/>
              </a:lnSpc>
              <a:spcBef>
                <a:spcPts val="300"/>
              </a:spcBef>
              <a:spcAft>
                <a:spcPts val="0"/>
              </a:spcAft>
              <a:buClr>
                <a:schemeClr val="dk1"/>
              </a:buClr>
              <a:buSzPts val="1500"/>
              <a:buChar char="•"/>
              <a:defRPr sz="1500"/>
            </a:lvl9pPr>
          </a:lstStyle>
          <a:p>
            <a:endParaRPr/>
          </a:p>
        </p:txBody>
      </p:sp>
      <p:sp>
        <p:nvSpPr>
          <p:cNvPr id="45" name="Google Shape;45;p7"/>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457204" y="204787"/>
            <a:ext cx="3008313" cy="8715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1667"/>
              <a:buFont typeface="Calibri"/>
              <a:buNone/>
              <a:defRPr sz="1667"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3575050" y="204790"/>
            <a:ext cx="5111750" cy="4389834"/>
          </a:xfrm>
          <a:prstGeom prst="rect">
            <a:avLst/>
          </a:prstGeom>
          <a:noFill/>
          <a:ln>
            <a:noFill/>
          </a:ln>
        </p:spPr>
        <p:txBody>
          <a:bodyPr spcFirstLastPara="1" wrap="square" lIns="91425" tIns="45700" rIns="91425" bIns="45700" anchor="t" anchorCtr="0">
            <a:noAutofit/>
          </a:bodyPr>
          <a:lstStyle>
            <a:lvl1pPr marL="457200" lvl="0" indent="-397954" algn="l">
              <a:lnSpc>
                <a:spcPct val="100000"/>
              </a:lnSpc>
              <a:spcBef>
                <a:spcPts val="533"/>
              </a:spcBef>
              <a:spcAft>
                <a:spcPts val="0"/>
              </a:spcAft>
              <a:buClr>
                <a:schemeClr val="dk1"/>
              </a:buClr>
              <a:buSzPts val="2667"/>
              <a:buChar char="•"/>
              <a:defRPr sz="2667"/>
            </a:lvl1pPr>
            <a:lvl2pPr marL="914400" lvl="1" indent="-376745" algn="l">
              <a:lnSpc>
                <a:spcPct val="100000"/>
              </a:lnSpc>
              <a:spcBef>
                <a:spcPts val="467"/>
              </a:spcBef>
              <a:spcAft>
                <a:spcPts val="0"/>
              </a:spcAft>
              <a:buClr>
                <a:schemeClr val="dk1"/>
              </a:buClr>
              <a:buSzPts val="2333"/>
              <a:buChar char="–"/>
              <a:defRPr sz="2333"/>
            </a:lvl2pPr>
            <a:lvl3pPr marL="1371600" lvl="2" indent="-355600" algn="l">
              <a:lnSpc>
                <a:spcPct val="100000"/>
              </a:lnSpc>
              <a:spcBef>
                <a:spcPts val="400"/>
              </a:spcBef>
              <a:spcAft>
                <a:spcPts val="0"/>
              </a:spcAft>
              <a:buClr>
                <a:schemeClr val="dk1"/>
              </a:buClr>
              <a:buSzPts val="2000"/>
              <a:buChar char="•"/>
              <a:defRPr sz="2000"/>
            </a:lvl3pPr>
            <a:lvl4pPr marL="1828800" lvl="3" indent="-334454" algn="l">
              <a:lnSpc>
                <a:spcPct val="100000"/>
              </a:lnSpc>
              <a:spcBef>
                <a:spcPts val="333"/>
              </a:spcBef>
              <a:spcAft>
                <a:spcPts val="0"/>
              </a:spcAft>
              <a:buClr>
                <a:schemeClr val="dk1"/>
              </a:buClr>
              <a:buSzPts val="1667"/>
              <a:buChar char="–"/>
              <a:defRPr sz="1667"/>
            </a:lvl4pPr>
            <a:lvl5pPr marL="2286000" lvl="4" indent="-334454" algn="l">
              <a:lnSpc>
                <a:spcPct val="100000"/>
              </a:lnSpc>
              <a:spcBef>
                <a:spcPts val="333"/>
              </a:spcBef>
              <a:spcAft>
                <a:spcPts val="0"/>
              </a:spcAft>
              <a:buClr>
                <a:schemeClr val="dk1"/>
              </a:buClr>
              <a:buSzPts val="1667"/>
              <a:buChar char="»"/>
              <a:defRPr sz="1667"/>
            </a:lvl5pPr>
            <a:lvl6pPr marL="2743200" lvl="5" indent="-334454" algn="l">
              <a:lnSpc>
                <a:spcPct val="100000"/>
              </a:lnSpc>
              <a:spcBef>
                <a:spcPts val="333"/>
              </a:spcBef>
              <a:spcAft>
                <a:spcPts val="0"/>
              </a:spcAft>
              <a:buClr>
                <a:schemeClr val="dk1"/>
              </a:buClr>
              <a:buSzPts val="1667"/>
              <a:buChar char="•"/>
              <a:defRPr sz="1667"/>
            </a:lvl6pPr>
            <a:lvl7pPr marL="3200400" lvl="6" indent="-334454" algn="l">
              <a:lnSpc>
                <a:spcPct val="100000"/>
              </a:lnSpc>
              <a:spcBef>
                <a:spcPts val="333"/>
              </a:spcBef>
              <a:spcAft>
                <a:spcPts val="0"/>
              </a:spcAft>
              <a:buClr>
                <a:schemeClr val="dk1"/>
              </a:buClr>
              <a:buSzPts val="1667"/>
              <a:buChar char="•"/>
              <a:defRPr sz="1667"/>
            </a:lvl7pPr>
            <a:lvl8pPr marL="3657600" lvl="7" indent="-334454" algn="l">
              <a:lnSpc>
                <a:spcPct val="100000"/>
              </a:lnSpc>
              <a:spcBef>
                <a:spcPts val="333"/>
              </a:spcBef>
              <a:spcAft>
                <a:spcPts val="0"/>
              </a:spcAft>
              <a:buClr>
                <a:schemeClr val="dk1"/>
              </a:buClr>
              <a:buSzPts val="1667"/>
              <a:buChar char="•"/>
              <a:defRPr sz="1667"/>
            </a:lvl8pPr>
            <a:lvl9pPr marL="4114800" lvl="8" indent="-334454" algn="l">
              <a:lnSpc>
                <a:spcPct val="100000"/>
              </a:lnSpc>
              <a:spcBef>
                <a:spcPts val="333"/>
              </a:spcBef>
              <a:spcAft>
                <a:spcPts val="0"/>
              </a:spcAft>
              <a:buClr>
                <a:schemeClr val="dk1"/>
              </a:buClr>
              <a:buSzPts val="1667"/>
              <a:buChar char="•"/>
              <a:defRPr sz="1667"/>
            </a:lvl9pPr>
          </a:lstStyle>
          <a:p>
            <a:endParaRPr/>
          </a:p>
        </p:txBody>
      </p:sp>
      <p:sp>
        <p:nvSpPr>
          <p:cNvPr id="51" name="Google Shape;51;p8"/>
          <p:cNvSpPr txBox="1">
            <a:spLocks noGrp="1"/>
          </p:cNvSpPr>
          <p:nvPr>
            <p:ph type="body" idx="2"/>
          </p:nvPr>
        </p:nvSpPr>
        <p:spPr>
          <a:xfrm>
            <a:off x="457204" y="1076327"/>
            <a:ext cx="3008313" cy="351829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33"/>
              </a:spcBef>
              <a:spcAft>
                <a:spcPts val="0"/>
              </a:spcAft>
              <a:buClr>
                <a:schemeClr val="dk1"/>
              </a:buClr>
              <a:buSzPts val="1167"/>
              <a:buNone/>
              <a:defRPr sz="1167"/>
            </a:lvl1pPr>
            <a:lvl2pPr marL="914400" lvl="1" indent="-228600" algn="l">
              <a:lnSpc>
                <a:spcPct val="100000"/>
              </a:lnSpc>
              <a:spcBef>
                <a:spcPts val="200"/>
              </a:spcBef>
              <a:spcAft>
                <a:spcPts val="0"/>
              </a:spcAft>
              <a:buClr>
                <a:schemeClr val="dk1"/>
              </a:buClr>
              <a:buSzPts val="1000"/>
              <a:buNone/>
              <a:defRPr sz="1000"/>
            </a:lvl2pPr>
            <a:lvl3pPr marL="1371600" lvl="2" indent="-228600" algn="l">
              <a:lnSpc>
                <a:spcPct val="100000"/>
              </a:lnSpc>
              <a:spcBef>
                <a:spcPts val="167"/>
              </a:spcBef>
              <a:spcAft>
                <a:spcPts val="0"/>
              </a:spcAft>
              <a:buClr>
                <a:schemeClr val="dk1"/>
              </a:buClr>
              <a:buSzPts val="833"/>
              <a:buNone/>
              <a:defRPr sz="833"/>
            </a:lvl3pPr>
            <a:lvl4pPr marL="1828800" lvl="3" indent="-228600" algn="l">
              <a:lnSpc>
                <a:spcPct val="100000"/>
              </a:lnSpc>
              <a:spcBef>
                <a:spcPts val="150"/>
              </a:spcBef>
              <a:spcAft>
                <a:spcPts val="0"/>
              </a:spcAft>
              <a:buClr>
                <a:schemeClr val="dk1"/>
              </a:buClr>
              <a:buSzPts val="750"/>
              <a:buNone/>
              <a:defRPr sz="750"/>
            </a:lvl4pPr>
            <a:lvl5pPr marL="2286000" lvl="4" indent="-228600" algn="l">
              <a:lnSpc>
                <a:spcPct val="100000"/>
              </a:lnSpc>
              <a:spcBef>
                <a:spcPts val="150"/>
              </a:spcBef>
              <a:spcAft>
                <a:spcPts val="0"/>
              </a:spcAft>
              <a:buClr>
                <a:schemeClr val="dk1"/>
              </a:buClr>
              <a:buSzPts val="750"/>
              <a:buNone/>
              <a:defRPr sz="750"/>
            </a:lvl5pPr>
            <a:lvl6pPr marL="2743200" lvl="5" indent="-228600" algn="l">
              <a:lnSpc>
                <a:spcPct val="100000"/>
              </a:lnSpc>
              <a:spcBef>
                <a:spcPts val="150"/>
              </a:spcBef>
              <a:spcAft>
                <a:spcPts val="0"/>
              </a:spcAft>
              <a:buClr>
                <a:schemeClr val="dk1"/>
              </a:buClr>
              <a:buSzPts val="750"/>
              <a:buNone/>
              <a:defRPr sz="750"/>
            </a:lvl6pPr>
            <a:lvl7pPr marL="3200400" lvl="6" indent="-228600" algn="l">
              <a:lnSpc>
                <a:spcPct val="100000"/>
              </a:lnSpc>
              <a:spcBef>
                <a:spcPts val="150"/>
              </a:spcBef>
              <a:spcAft>
                <a:spcPts val="0"/>
              </a:spcAft>
              <a:buClr>
                <a:schemeClr val="dk1"/>
              </a:buClr>
              <a:buSzPts val="750"/>
              <a:buNone/>
              <a:defRPr sz="750"/>
            </a:lvl7pPr>
            <a:lvl8pPr marL="3657600" lvl="7" indent="-228600" algn="l">
              <a:lnSpc>
                <a:spcPct val="100000"/>
              </a:lnSpc>
              <a:spcBef>
                <a:spcPts val="150"/>
              </a:spcBef>
              <a:spcAft>
                <a:spcPts val="0"/>
              </a:spcAft>
              <a:buClr>
                <a:schemeClr val="dk1"/>
              </a:buClr>
              <a:buSzPts val="750"/>
              <a:buNone/>
              <a:defRPr sz="750"/>
            </a:lvl8pPr>
            <a:lvl9pPr marL="4114800" lvl="8" indent="-228600" algn="l">
              <a:lnSpc>
                <a:spcPct val="100000"/>
              </a:lnSpc>
              <a:spcBef>
                <a:spcPts val="150"/>
              </a:spcBef>
              <a:spcAft>
                <a:spcPts val="0"/>
              </a:spcAft>
              <a:buClr>
                <a:schemeClr val="dk1"/>
              </a:buClr>
              <a:buSzPts val="750"/>
              <a:buNone/>
              <a:defRPr sz="750"/>
            </a:lvl9pPr>
          </a:lstStyle>
          <a:p>
            <a:endParaRPr/>
          </a:p>
        </p:txBody>
      </p:sp>
      <p:sp>
        <p:nvSpPr>
          <p:cNvPr id="52" name="Google Shape;52;p8"/>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1792288" y="3600451"/>
            <a:ext cx="5486400" cy="425054"/>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1667"/>
              <a:buFont typeface="Calibri"/>
              <a:buNone/>
              <a:defRPr sz="1667"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1pPr>
            <a:lvl2pPr marR="0" lvl="1" algn="l" rtl="0">
              <a:lnSpc>
                <a:spcPct val="100000"/>
              </a:lnSpc>
              <a:spcBef>
                <a:spcPts val="467"/>
              </a:spcBef>
              <a:spcAft>
                <a:spcPts val="0"/>
              </a:spcAft>
              <a:buClr>
                <a:schemeClr val="dk1"/>
              </a:buClr>
              <a:buSzPts val="2333"/>
              <a:buFont typeface="Arial"/>
              <a:buNone/>
              <a:defRPr sz="2333" b="0" i="0" u="none" strike="noStrike" cap="none">
                <a:solidFill>
                  <a:schemeClr val="dk1"/>
                </a:solidFill>
                <a:latin typeface="Calibri"/>
                <a:ea typeface="Calibri"/>
                <a:cs typeface="Calibri"/>
                <a:sym typeface="Calibri"/>
              </a:defRPr>
            </a:lvl2pPr>
            <a:lvl3pPr marR="0" lvl="2"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4pPr>
            <a:lvl5pPr marR="0" lvl="4"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5pPr>
            <a:lvl6pPr marR="0" lvl="5"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6pPr>
            <a:lvl7pPr marR="0" lvl="6"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7pPr>
            <a:lvl8pPr marR="0" lvl="7"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8pPr>
            <a:lvl9pPr marR="0" lvl="8" algn="l" rtl="0">
              <a:lnSpc>
                <a:spcPct val="100000"/>
              </a:lnSpc>
              <a:spcBef>
                <a:spcPts val="333"/>
              </a:spcBef>
              <a:spcAft>
                <a:spcPts val="0"/>
              </a:spcAft>
              <a:buClr>
                <a:schemeClr val="dk1"/>
              </a:buClr>
              <a:buSzPts val="1667"/>
              <a:buFont typeface="Arial"/>
              <a:buNone/>
              <a:defRPr sz="1667"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body" idx="1"/>
          </p:nvPr>
        </p:nvSpPr>
        <p:spPr>
          <a:xfrm>
            <a:off x="1792288" y="4025505"/>
            <a:ext cx="5486400" cy="60364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33"/>
              </a:spcBef>
              <a:spcAft>
                <a:spcPts val="0"/>
              </a:spcAft>
              <a:buClr>
                <a:schemeClr val="dk1"/>
              </a:buClr>
              <a:buSzPts val="1167"/>
              <a:buNone/>
              <a:defRPr sz="1167"/>
            </a:lvl1pPr>
            <a:lvl2pPr marL="914400" lvl="1" indent="-228600" algn="l">
              <a:lnSpc>
                <a:spcPct val="100000"/>
              </a:lnSpc>
              <a:spcBef>
                <a:spcPts val="200"/>
              </a:spcBef>
              <a:spcAft>
                <a:spcPts val="0"/>
              </a:spcAft>
              <a:buClr>
                <a:schemeClr val="dk1"/>
              </a:buClr>
              <a:buSzPts val="1000"/>
              <a:buNone/>
              <a:defRPr sz="1000"/>
            </a:lvl2pPr>
            <a:lvl3pPr marL="1371600" lvl="2" indent="-228600" algn="l">
              <a:lnSpc>
                <a:spcPct val="100000"/>
              </a:lnSpc>
              <a:spcBef>
                <a:spcPts val="167"/>
              </a:spcBef>
              <a:spcAft>
                <a:spcPts val="0"/>
              </a:spcAft>
              <a:buClr>
                <a:schemeClr val="dk1"/>
              </a:buClr>
              <a:buSzPts val="833"/>
              <a:buNone/>
              <a:defRPr sz="833"/>
            </a:lvl3pPr>
            <a:lvl4pPr marL="1828800" lvl="3" indent="-228600" algn="l">
              <a:lnSpc>
                <a:spcPct val="100000"/>
              </a:lnSpc>
              <a:spcBef>
                <a:spcPts val="150"/>
              </a:spcBef>
              <a:spcAft>
                <a:spcPts val="0"/>
              </a:spcAft>
              <a:buClr>
                <a:schemeClr val="dk1"/>
              </a:buClr>
              <a:buSzPts val="750"/>
              <a:buNone/>
              <a:defRPr sz="750"/>
            </a:lvl4pPr>
            <a:lvl5pPr marL="2286000" lvl="4" indent="-228600" algn="l">
              <a:lnSpc>
                <a:spcPct val="100000"/>
              </a:lnSpc>
              <a:spcBef>
                <a:spcPts val="150"/>
              </a:spcBef>
              <a:spcAft>
                <a:spcPts val="0"/>
              </a:spcAft>
              <a:buClr>
                <a:schemeClr val="dk1"/>
              </a:buClr>
              <a:buSzPts val="750"/>
              <a:buNone/>
              <a:defRPr sz="750"/>
            </a:lvl5pPr>
            <a:lvl6pPr marL="2743200" lvl="5" indent="-228600" algn="l">
              <a:lnSpc>
                <a:spcPct val="100000"/>
              </a:lnSpc>
              <a:spcBef>
                <a:spcPts val="150"/>
              </a:spcBef>
              <a:spcAft>
                <a:spcPts val="0"/>
              </a:spcAft>
              <a:buClr>
                <a:schemeClr val="dk1"/>
              </a:buClr>
              <a:buSzPts val="750"/>
              <a:buNone/>
              <a:defRPr sz="750"/>
            </a:lvl6pPr>
            <a:lvl7pPr marL="3200400" lvl="6" indent="-228600" algn="l">
              <a:lnSpc>
                <a:spcPct val="100000"/>
              </a:lnSpc>
              <a:spcBef>
                <a:spcPts val="150"/>
              </a:spcBef>
              <a:spcAft>
                <a:spcPts val="0"/>
              </a:spcAft>
              <a:buClr>
                <a:schemeClr val="dk1"/>
              </a:buClr>
              <a:buSzPts val="750"/>
              <a:buNone/>
              <a:defRPr sz="750"/>
            </a:lvl7pPr>
            <a:lvl8pPr marL="3657600" lvl="7" indent="-228600" algn="l">
              <a:lnSpc>
                <a:spcPct val="100000"/>
              </a:lnSpc>
              <a:spcBef>
                <a:spcPts val="150"/>
              </a:spcBef>
              <a:spcAft>
                <a:spcPts val="0"/>
              </a:spcAft>
              <a:buClr>
                <a:schemeClr val="dk1"/>
              </a:buClr>
              <a:buSzPts val="750"/>
              <a:buNone/>
              <a:defRPr sz="750"/>
            </a:lvl8pPr>
            <a:lvl9pPr marL="4114800" lvl="8" indent="-228600" algn="l">
              <a:lnSpc>
                <a:spcPct val="100000"/>
              </a:lnSpc>
              <a:spcBef>
                <a:spcPts val="150"/>
              </a:spcBef>
              <a:spcAft>
                <a:spcPts val="0"/>
              </a:spcAft>
              <a:buClr>
                <a:schemeClr val="dk1"/>
              </a:buClr>
              <a:buSzPts val="750"/>
              <a:buNone/>
              <a:defRPr sz="750"/>
            </a:lvl9pPr>
          </a:lstStyle>
          <a:p>
            <a:endParaRPr/>
          </a:p>
        </p:txBody>
      </p:sp>
      <p:sp>
        <p:nvSpPr>
          <p:cNvPr id="59" name="Google Shape;59;p9"/>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2"/>
        <p:cNvGrpSpPr/>
        <p:nvPr/>
      </p:nvGrpSpPr>
      <p:grpSpPr>
        <a:xfrm>
          <a:off x="0" y="0"/>
          <a:ext cx="0" cy="0"/>
          <a:chOff x="0" y="0"/>
          <a:chExt cx="0" cy="0"/>
        </a:xfrm>
      </p:grpSpPr>
      <p:sp>
        <p:nvSpPr>
          <p:cNvPr id="63" name="Google Shape;63;p10"/>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0"/>
          <p:cNvSpPr txBox="1">
            <a:spLocks noGrp="1"/>
          </p:cNvSpPr>
          <p:nvPr>
            <p:ph type="body" idx="1"/>
          </p:nvPr>
        </p:nvSpPr>
        <p:spPr>
          <a:xfrm rot="5400000">
            <a:off x="2874764" y="-1217413"/>
            <a:ext cx="3394473"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5" name="Google Shape;65;p10"/>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3667"/>
              <a:buFont typeface="Calibri"/>
              <a:buNone/>
              <a:defRPr sz="3666"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200151"/>
            <a:ext cx="8229600" cy="3394473"/>
          </a:xfrm>
          <a:prstGeom prst="rect">
            <a:avLst/>
          </a:prstGeom>
          <a:noFill/>
          <a:ln>
            <a:noFill/>
          </a:ln>
        </p:spPr>
        <p:txBody>
          <a:bodyPr spcFirstLastPara="1" wrap="square" lIns="91425" tIns="45700" rIns="91425" bIns="45700" anchor="t" anchorCtr="0">
            <a:noAutofit/>
          </a:bodyPr>
          <a:lstStyle>
            <a:lvl1pPr marL="457200" marR="0" lvl="0"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1pPr>
            <a:lvl2pPr marL="914400" marR="0" lvl="1" indent="-376745" algn="l" rtl="0">
              <a:lnSpc>
                <a:spcPct val="100000"/>
              </a:lnSpc>
              <a:spcBef>
                <a:spcPts val="467"/>
              </a:spcBef>
              <a:spcAft>
                <a:spcPts val="0"/>
              </a:spcAft>
              <a:buClr>
                <a:schemeClr val="dk1"/>
              </a:buClr>
              <a:buSzPts val="2333"/>
              <a:buFont typeface="Arial"/>
              <a:buChar char="–"/>
              <a:defRPr sz="2333"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4pPr>
            <a:lvl5pPr marL="2286000" marR="0" lvl="4"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5pPr>
            <a:lvl6pPr marL="2743200" marR="0" lvl="5"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6pPr>
            <a:lvl7pPr marL="3200400" marR="0" lvl="6"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7pPr>
            <a:lvl8pPr marL="3657600" marR="0" lvl="7"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8pPr>
            <a:lvl9pPr marL="4114800" marR="0" lvl="8" indent="-334454" algn="l" rtl="0">
              <a:lnSpc>
                <a:spcPct val="100000"/>
              </a:lnSpc>
              <a:spcBef>
                <a:spcPts val="333"/>
              </a:spcBef>
              <a:spcAft>
                <a:spcPts val="0"/>
              </a:spcAft>
              <a:buClr>
                <a:schemeClr val="dk1"/>
              </a:buClr>
              <a:buSzPts val="1667"/>
              <a:buFont typeface="Arial"/>
              <a:buChar char="•"/>
              <a:defRPr sz="1667"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444208" y="4731990"/>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4767264"/>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95536" y="4785996"/>
            <a:ext cx="2133600" cy="27384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doi.org/10.3389/fimmu.2019.00548"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mailto:add-tr.protect@nhs.net" TargetMode="Externa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4.jpg"/><Relationship Id="rId5" Type="http://schemas.openxmlformats.org/officeDocument/2006/relationships/diagramQuickStyle" Target="../diagrams/quickStyle1.xml"/><Relationship Id="rId10" Type="http://schemas.openxmlformats.org/officeDocument/2006/relationships/image" Target="../media/image3.png"/><Relationship Id="rId4" Type="http://schemas.openxmlformats.org/officeDocument/2006/relationships/diagramLayout" Target="../diagrams/layout1.xml"/><Relationship Id="rId9"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9.xml.rels><?xml version="1.0" encoding="UTF-8" standalone="yes"?>
<Relationships xmlns="http://schemas.openxmlformats.org/package/2006/relationships"><Relationship Id="rId3" Type="http://schemas.openxmlformats.org/officeDocument/2006/relationships/hyperlink" Target="mailto:add-tr.protect@nhs.net"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cdc.gov/coronavirus/2019-ncov/science/science-briefs/fully-vaccinated-people.html"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sealedenvelope.com/acces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s://protectmonoclonal.medschl.cam.ac.uk/Account/Login"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hyperlink" Target="https://protectmonoclonaltrain.medschl.cam.ac.uk/Account/Login"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hyperlink" Target="https://protectmonoclonal.medschl.cam.ac.uk/Account/Login"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8" Type="http://schemas.openxmlformats.org/officeDocument/2006/relationships/hyperlink" Target="mailto:add-tr.protect@nhs.net" TargetMode="External"/><Relationship Id="rId3" Type="http://schemas.openxmlformats.org/officeDocument/2006/relationships/image" Target="../media/image1.png"/><Relationship Id="rId7" Type="http://schemas.openxmlformats.org/officeDocument/2006/relationships/hyperlink" Target="mailto:ronasmith@doctors.net.uk"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hyperlink" Target="mailto:francis.dowling@nhs.net" TargetMode="Externa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jp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hyperlink" Target="https://doi.org/10.1101/2021.03.09.434607"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grpSp>
        <p:nvGrpSpPr>
          <p:cNvPr id="80" name="Google Shape;80;p12"/>
          <p:cNvGrpSpPr/>
          <p:nvPr/>
        </p:nvGrpSpPr>
        <p:grpSpPr>
          <a:xfrm>
            <a:off x="919956" y="4506690"/>
            <a:ext cx="7300359" cy="483486"/>
            <a:chOff x="1031608" y="4631018"/>
            <a:chExt cx="6866401" cy="384267"/>
          </a:xfrm>
        </p:grpSpPr>
        <p:pic>
          <p:nvPicPr>
            <p:cNvPr id="81"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82"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3"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84" name="Google Shape;84;p12"/>
          <p:cNvSpPr txBox="1"/>
          <p:nvPr/>
        </p:nvSpPr>
        <p:spPr>
          <a:xfrm>
            <a:off x="-21051" y="1158715"/>
            <a:ext cx="9021536" cy="8640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Arial"/>
                <a:ea typeface="Arial"/>
                <a:cs typeface="Arial"/>
                <a:sym typeface="Arial"/>
              </a:rPr>
              <a:t>PRO</a:t>
            </a:r>
            <a:r>
              <a:rPr lang="en-GB" sz="2800" b="0" i="0" u="none" strike="noStrike" cap="none">
                <a:solidFill>
                  <a:srgbClr val="000000"/>
                </a:solidFill>
                <a:latin typeface="Arial"/>
                <a:ea typeface="Arial"/>
                <a:cs typeface="Arial"/>
                <a:sym typeface="Arial"/>
              </a:rPr>
              <a:t>phylaxis for pa</a:t>
            </a:r>
            <a:r>
              <a:rPr lang="en-GB" sz="2800" b="1" i="0" u="none" strike="noStrike" cap="none">
                <a:solidFill>
                  <a:srgbClr val="000000"/>
                </a:solidFill>
                <a:latin typeface="Arial"/>
                <a:ea typeface="Arial"/>
                <a:cs typeface="Arial"/>
                <a:sym typeface="Arial"/>
              </a:rPr>
              <a:t>T</a:t>
            </a:r>
            <a:r>
              <a:rPr lang="en-GB" sz="2800" b="0" i="0" u="none" strike="noStrike" cap="none">
                <a:solidFill>
                  <a:srgbClr val="000000"/>
                </a:solidFill>
                <a:latin typeface="Arial"/>
                <a:ea typeface="Arial"/>
                <a:cs typeface="Arial"/>
                <a:sym typeface="Arial"/>
              </a:rPr>
              <a:t>i</a:t>
            </a:r>
            <a:r>
              <a:rPr lang="en-GB" sz="2800" b="1" i="0" u="none" strike="noStrike" cap="none">
                <a:solidFill>
                  <a:srgbClr val="000000"/>
                </a:solidFill>
                <a:latin typeface="Arial"/>
                <a:ea typeface="Arial"/>
                <a:cs typeface="Arial"/>
                <a:sym typeface="Arial"/>
              </a:rPr>
              <a:t>E</a:t>
            </a:r>
            <a:r>
              <a:rPr lang="en-GB" sz="2800" b="0" i="0" u="none" strike="noStrike" cap="none">
                <a:solidFill>
                  <a:srgbClr val="000000"/>
                </a:solidFill>
                <a:latin typeface="Arial"/>
                <a:ea typeface="Arial"/>
                <a:cs typeface="Arial"/>
                <a:sym typeface="Arial"/>
              </a:rPr>
              <a:t>nts at risk of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Arial"/>
                <a:ea typeface="Arial"/>
                <a:cs typeface="Arial"/>
                <a:sym typeface="Arial"/>
              </a:rPr>
              <a:t>C</a:t>
            </a:r>
            <a:r>
              <a:rPr lang="en-GB" sz="2800" b="0" i="0" u="none" strike="noStrike" cap="none">
                <a:solidFill>
                  <a:srgbClr val="000000"/>
                </a:solidFill>
                <a:latin typeface="Arial"/>
                <a:ea typeface="Arial"/>
                <a:cs typeface="Arial"/>
                <a:sym typeface="Arial"/>
              </a:rPr>
              <a:t>OVID-19 infec</a:t>
            </a:r>
            <a:r>
              <a:rPr lang="en-GB" sz="2800" b="1" i="0" u="none" strike="noStrike" cap="none">
                <a:solidFill>
                  <a:srgbClr val="000000"/>
                </a:solidFill>
                <a:latin typeface="Arial"/>
                <a:ea typeface="Arial"/>
                <a:cs typeface="Arial"/>
                <a:sym typeface="Arial"/>
              </a:rPr>
              <a:t>t</a:t>
            </a:r>
            <a:r>
              <a:rPr lang="en-GB" sz="2800" b="0" i="0" u="none" strike="noStrike" cap="none">
                <a:solidFill>
                  <a:srgbClr val="000000"/>
                </a:solidFill>
                <a:latin typeface="Arial"/>
                <a:ea typeface="Arial"/>
                <a:cs typeface="Arial"/>
                <a:sym typeface="Arial"/>
              </a:rPr>
              <a:t>ion </a:t>
            </a:r>
            <a:endParaRPr sz="2800" b="0" i="0" u="none" strike="noStrike" cap="none">
              <a:solidFill>
                <a:srgbClr val="000000"/>
              </a:solidFill>
              <a:latin typeface="Arial"/>
              <a:ea typeface="Arial"/>
              <a:cs typeface="Arial"/>
              <a:sym typeface="Arial"/>
            </a:endParaRPr>
          </a:p>
        </p:txBody>
      </p:sp>
      <p:sp>
        <p:nvSpPr>
          <p:cNvPr id="2" name="TextBox 1"/>
          <p:cNvSpPr txBox="1"/>
          <p:nvPr/>
        </p:nvSpPr>
        <p:spPr>
          <a:xfrm>
            <a:off x="1965011" y="3451860"/>
            <a:ext cx="5049414" cy="738664"/>
          </a:xfrm>
          <a:prstGeom prst="rect">
            <a:avLst/>
          </a:prstGeom>
          <a:noFill/>
        </p:spPr>
        <p:txBody>
          <a:bodyPr wrap="square" rtlCol="0">
            <a:spAutoFit/>
          </a:bodyPr>
          <a:lstStyle/>
          <a:p>
            <a:pPr algn="ctr"/>
            <a:r>
              <a:rPr lang="en-GB" b="1" dirty="0"/>
              <a:t>Chief Investigator: Dr Rona Smith</a:t>
            </a:r>
          </a:p>
          <a:p>
            <a:pPr algn="ctr"/>
            <a:endParaRPr lang="en-GB" b="1" dirty="0"/>
          </a:p>
          <a:p>
            <a:pPr algn="ctr"/>
            <a:r>
              <a:rPr lang="en-GB" b="1" dirty="0" smtClean="0">
                <a:solidFill>
                  <a:schemeClr val="bg1">
                    <a:lumMod val="65000"/>
                  </a:schemeClr>
                </a:solidFill>
              </a:rPr>
              <a:t>V6.1</a:t>
            </a:r>
            <a:endParaRPr lang="en-GB" b="1" dirty="0">
              <a:solidFill>
                <a:schemeClr val="bg1">
                  <a:lumMod val="65000"/>
                </a:schemeClr>
              </a:solidFill>
            </a:endParaRPr>
          </a:p>
        </p:txBody>
      </p:sp>
      <p:sp>
        <p:nvSpPr>
          <p:cNvPr id="9" name="TextBox 8"/>
          <p:cNvSpPr txBox="1"/>
          <p:nvPr/>
        </p:nvSpPr>
        <p:spPr>
          <a:xfrm>
            <a:off x="2587480" y="2517861"/>
            <a:ext cx="3804473" cy="830997"/>
          </a:xfrm>
          <a:prstGeom prst="rect">
            <a:avLst/>
          </a:prstGeom>
          <a:noFill/>
        </p:spPr>
        <p:txBody>
          <a:bodyPr wrap="square" rtlCol="0">
            <a:spAutoFit/>
          </a:bodyPr>
          <a:lstStyle/>
          <a:p>
            <a:pPr algn="ctr"/>
            <a:r>
              <a:rPr lang="en-GB" sz="2400" b="1" dirty="0">
                <a:latin typeface="Calibri" panose="020F0502020204030204" pitchFamily="34" charset="0"/>
                <a:cs typeface="Calibri" panose="020F0502020204030204" pitchFamily="34" charset="0"/>
              </a:rPr>
              <a:t>Site Initiation Visit</a:t>
            </a:r>
          </a:p>
          <a:p>
            <a:pPr algn="ctr"/>
            <a:r>
              <a:rPr lang="en-GB" sz="2400" b="1" dirty="0">
                <a:latin typeface="Calibri" panose="020F0502020204030204" pitchFamily="34" charset="0"/>
                <a:cs typeface="Calibri" panose="020F0502020204030204" pitchFamily="34" charset="0"/>
              </a:rPr>
              <a:t>Group 1 Site</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707" y="401595"/>
            <a:ext cx="4666047" cy="4359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246" y="4516394"/>
            <a:ext cx="1722753" cy="607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 y="4831947"/>
            <a:ext cx="7271951" cy="307777"/>
          </a:xfrm>
          <a:prstGeom prst="rect">
            <a:avLst/>
          </a:prstGeom>
        </p:spPr>
        <p:txBody>
          <a:bodyPr wrap="square">
            <a:spAutoFit/>
          </a:bodyPr>
          <a:lstStyle/>
          <a:p>
            <a:r>
              <a:rPr lang="en-GB" dirty="0"/>
              <a:t>Front. </a:t>
            </a:r>
            <a:r>
              <a:rPr lang="en-GB" dirty="0" err="1"/>
              <a:t>Immunol</a:t>
            </a:r>
            <a:r>
              <a:rPr lang="en-GB" dirty="0"/>
              <a:t>., 22 March 2019 | </a:t>
            </a:r>
            <a:r>
              <a:rPr lang="en-GB" dirty="0">
                <a:hlinkClick r:id="rId4"/>
              </a:rPr>
              <a:t>https://doi.org/10.3389/fimmu.2019.00548</a:t>
            </a:r>
            <a:endParaRPr lang="en-GB" dirty="0"/>
          </a:p>
        </p:txBody>
      </p:sp>
    </p:spTree>
    <p:extLst>
      <p:ext uri="{BB962C8B-B14F-4D97-AF65-F5344CB8AC3E}">
        <p14:creationId xmlns:p14="http://schemas.microsoft.com/office/powerpoint/2010/main" val="1795367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22"/>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Eligibility – Inclusion Criteria </a:t>
            </a:r>
            <a:endParaRPr dirty="0">
              <a:solidFill>
                <a:srgbClr val="0070C0"/>
              </a:solidFill>
            </a:endParaRPr>
          </a:p>
        </p:txBody>
      </p:sp>
      <p:sp>
        <p:nvSpPr>
          <p:cNvPr id="217" name="Google Shape;217;p22"/>
          <p:cNvSpPr txBox="1">
            <a:spLocks noGrp="1"/>
          </p:cNvSpPr>
          <p:nvPr>
            <p:ph type="body" idx="2"/>
          </p:nvPr>
        </p:nvSpPr>
        <p:spPr>
          <a:xfrm>
            <a:off x="451022" y="881484"/>
            <a:ext cx="7541603" cy="2963400"/>
          </a:xfrm>
          <a:prstGeom prst="rect">
            <a:avLst/>
          </a:prstGeom>
          <a:noFill/>
          <a:ln>
            <a:noFill/>
          </a:ln>
        </p:spPr>
        <p:txBody>
          <a:bodyPr spcFirstLastPara="1" wrap="square" lIns="91425" tIns="45700" rIns="91425" bIns="45700" anchor="t" anchorCtr="0">
            <a:noAutofit/>
          </a:bodyPr>
          <a:lstStyle/>
          <a:p>
            <a:pPr marL="800100" indent="-342900"/>
            <a:r>
              <a:rPr lang="en-GB" dirty="0"/>
              <a:t>18 years or older</a:t>
            </a:r>
          </a:p>
          <a:p>
            <a:pPr marL="800100" indent="-342900"/>
            <a:r>
              <a:rPr lang="en-GB" dirty="0"/>
              <a:t>Written informed consent</a:t>
            </a:r>
          </a:p>
          <a:p>
            <a:pPr marL="800100" indent="-342900"/>
            <a:r>
              <a:rPr lang="en-GB" dirty="0"/>
              <a:t>Patient groups</a:t>
            </a:r>
          </a:p>
          <a:p>
            <a:pPr marL="1143000" lvl="1" indent="-228600">
              <a:buSzPct val="100000"/>
              <a:buFont typeface="+mj-lt"/>
              <a:buAutoNum type="arabicPeriod"/>
            </a:pPr>
            <a:r>
              <a:rPr lang="en-GB" sz="1200" b="1" dirty="0"/>
              <a:t>Dialysis</a:t>
            </a:r>
          </a:p>
          <a:p>
            <a:pPr marL="1143000" lvl="1" indent="-228600">
              <a:buSzPct val="100000"/>
              <a:buFont typeface="+mj-lt"/>
              <a:buAutoNum type="arabicPeriod"/>
            </a:pPr>
            <a:r>
              <a:rPr lang="en-GB" sz="1200" b="1" dirty="0"/>
              <a:t>Oncology, Haematology-Oncology or Haematology patients who are immunocompromised </a:t>
            </a:r>
          </a:p>
          <a:p>
            <a:pPr marL="1143000" lvl="1" indent="-228600">
              <a:buSzPct val="100000"/>
              <a:buFont typeface="+mj-lt"/>
              <a:buAutoNum type="arabicPeriod"/>
            </a:pPr>
            <a:r>
              <a:rPr lang="en-GB" sz="1200" b="1" dirty="0"/>
              <a:t>Primary immunodeficiency patients </a:t>
            </a:r>
          </a:p>
          <a:p>
            <a:pPr marL="1143000" lvl="1" indent="-228600">
              <a:buSzPct val="100000"/>
              <a:buFont typeface="+mj-lt"/>
              <a:buAutoNum type="arabicPeriod"/>
            </a:pPr>
            <a:r>
              <a:rPr lang="en-GB" sz="1200" b="1" dirty="0"/>
              <a:t>Solid organ and haematopoietic stem cell transplant recipients </a:t>
            </a:r>
          </a:p>
          <a:p>
            <a:pPr marL="1143000" lvl="1" indent="-228600">
              <a:buSzPct val="100000"/>
              <a:buFont typeface="+mj-lt"/>
              <a:buAutoNum type="arabicPeriod"/>
            </a:pPr>
            <a:r>
              <a:rPr lang="en-GB" sz="1200" b="1" dirty="0"/>
              <a:t>Any patient with a diagnosis of an autoimmune/inflammatory disease currently receiving immunosuppression who has received Rituximab or </a:t>
            </a:r>
            <a:r>
              <a:rPr lang="en-GB" sz="1200" b="1" dirty="0" err="1"/>
              <a:t>Alemtuzumab</a:t>
            </a:r>
            <a:r>
              <a:rPr lang="en-GB" sz="1200" b="1" dirty="0"/>
              <a:t> in the last 12/12 (Rheumatology/Respiratory/Gastroenterology/Neurology </a:t>
            </a:r>
            <a:r>
              <a:rPr lang="en-GB" sz="1200" b="1" dirty="0" err="1"/>
              <a:t>etc</a:t>
            </a:r>
            <a:r>
              <a:rPr lang="en-GB" sz="1200" b="1" dirty="0"/>
              <a:t>)</a:t>
            </a:r>
          </a:p>
          <a:p>
            <a:pPr lvl="1" indent="0">
              <a:buSzPct val="100000"/>
              <a:buNone/>
            </a:pPr>
            <a:endParaRPr lang="en-GB" sz="1200" b="1" dirty="0"/>
          </a:p>
          <a:p>
            <a:pPr lvl="1" indent="0">
              <a:buNone/>
            </a:pPr>
            <a:endParaRPr lang="en-GB" sz="1267" dirty="0"/>
          </a:p>
          <a:p>
            <a:pPr marL="914400" indent="-457200">
              <a:buFont typeface="+mj-lt"/>
              <a:buAutoNum type="arabicPeriod"/>
            </a:pPr>
            <a:endParaRPr lang="en-GB" sz="1600" dirty="0"/>
          </a:p>
          <a:p>
            <a:pPr marL="0" lvl="0" indent="0" algn="l" rtl="0">
              <a:lnSpc>
                <a:spcPct val="100000"/>
              </a:lnSpc>
              <a:spcBef>
                <a:spcPts val="400"/>
              </a:spcBef>
              <a:spcAft>
                <a:spcPts val="0"/>
              </a:spcAft>
              <a:buSzPts val="2000"/>
              <a:buNone/>
            </a:pPr>
            <a:endParaRPr dirty="0"/>
          </a:p>
        </p:txBody>
      </p:sp>
      <p:grpSp>
        <p:nvGrpSpPr>
          <p:cNvPr id="8" name="Google Shape;80;p12"/>
          <p:cNvGrpSpPr/>
          <p:nvPr/>
        </p:nvGrpSpPr>
        <p:grpSpPr>
          <a:xfrm>
            <a:off x="919956" y="4506690"/>
            <a:ext cx="7300359" cy="483486"/>
            <a:chOff x="1031608" y="4631018"/>
            <a:chExt cx="6866401" cy="384267"/>
          </a:xfrm>
        </p:grpSpPr>
        <p:pic>
          <p:nvPicPr>
            <p:cNvPr id="9"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10"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11"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27327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5" name="Google Shape;215;p22"/>
          <p:cNvSpPr txBox="1">
            <a:spLocks noGrp="1"/>
          </p:cNvSpPr>
          <p:nvPr>
            <p:ph type="title"/>
          </p:nvPr>
        </p:nvSpPr>
        <p:spPr>
          <a:xfrm>
            <a:off x="457200" y="-54932"/>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Eligibility – Exclusion Criteria </a:t>
            </a:r>
            <a:endParaRPr dirty="0">
              <a:solidFill>
                <a:srgbClr val="0070C0"/>
              </a:solidFill>
            </a:endParaRPr>
          </a:p>
        </p:txBody>
      </p:sp>
      <p:sp>
        <p:nvSpPr>
          <p:cNvPr id="219" name="Google Shape;219;p22"/>
          <p:cNvSpPr txBox="1">
            <a:spLocks noGrp="1"/>
          </p:cNvSpPr>
          <p:nvPr>
            <p:ph type="body" idx="4"/>
          </p:nvPr>
        </p:nvSpPr>
        <p:spPr>
          <a:xfrm>
            <a:off x="482444" y="641110"/>
            <a:ext cx="8014547" cy="3752759"/>
          </a:xfrm>
          <a:prstGeom prst="rect">
            <a:avLst/>
          </a:prstGeom>
          <a:noFill/>
          <a:ln>
            <a:noFill/>
          </a:ln>
        </p:spPr>
        <p:txBody>
          <a:bodyPr spcFirstLastPara="1" wrap="square" lIns="91425" tIns="45700" rIns="91425" bIns="45700" anchor="t" anchorCtr="0">
            <a:noAutofit/>
          </a:bodyPr>
          <a:lstStyle/>
          <a:p>
            <a:pPr marL="342900" indent="-342900"/>
            <a:r>
              <a:rPr lang="en-GB" sz="1600" dirty="0"/>
              <a:t>Inability to provide informed consent or to comply with trial procedures</a:t>
            </a:r>
          </a:p>
          <a:p>
            <a:pPr marL="342900" indent="-342900"/>
            <a:r>
              <a:rPr lang="en-GB" sz="1600" dirty="0"/>
              <a:t>COVID-19 at time of enrolment </a:t>
            </a:r>
          </a:p>
          <a:p>
            <a:pPr marL="342900" lvl="0" indent="-342900"/>
            <a:r>
              <a:rPr lang="en-GB" sz="1600" dirty="0"/>
              <a:t>Pregnant, trying to conceive, unwilling to use contraception or breastfeeding</a:t>
            </a:r>
          </a:p>
          <a:p>
            <a:pPr marL="342900" lvl="0" indent="-342900"/>
            <a:r>
              <a:rPr lang="en-GB" sz="1600" dirty="0"/>
              <a:t>Participation in another interventional prophylactic or vaccine trial against COVID-19.</a:t>
            </a:r>
          </a:p>
          <a:p>
            <a:pPr marL="342900" lvl="0" indent="-342900"/>
            <a:r>
              <a:rPr lang="en-GB" sz="1600" dirty="0"/>
              <a:t>Not in best interests to take part (e.g. limited life expectancy)</a:t>
            </a:r>
          </a:p>
          <a:p>
            <a:pPr marL="342900" lvl="0" indent="-342900"/>
            <a:r>
              <a:rPr lang="en-GB" sz="1600" dirty="0"/>
              <a:t>History of hypersensitivity to sotrovimab, one of its excipients or other monoclonal targeting SARS-CoV-2</a:t>
            </a:r>
          </a:p>
          <a:p>
            <a:pPr marL="342900" lvl="0" indent="-342900"/>
            <a:r>
              <a:rPr lang="en-GB" sz="1600" dirty="0"/>
              <a:t>History of receiving any monoclonal targeting SARS-CoV-2 within last 6/12</a:t>
            </a:r>
          </a:p>
          <a:p>
            <a:pPr marL="342900" lvl="0" indent="-342900"/>
            <a:r>
              <a:rPr lang="en-GB" sz="1600" dirty="0"/>
              <a:t>Acute admission to hospital in the last 2/52</a:t>
            </a:r>
          </a:p>
          <a:p>
            <a:pPr marL="342900" lvl="0" indent="-342900"/>
            <a:r>
              <a:rPr lang="en-GB" sz="1600" dirty="0"/>
              <a:t>CAR-T therapy in last 4/52</a:t>
            </a:r>
          </a:p>
          <a:p>
            <a:pPr marL="0" indent="0">
              <a:buNone/>
            </a:pPr>
            <a:r>
              <a:rPr lang="en-GB" b="1" u="sng" dirty="0">
                <a:solidFill>
                  <a:srgbClr val="FF0000"/>
                </a:solidFill>
              </a:rPr>
              <a:t>Patients are eligible if they have received SARS-COV-2 vaccination as part of their routine care.</a:t>
            </a:r>
            <a:endParaRPr lang="en-GB" u="sng" dirty="0">
              <a:solidFill>
                <a:srgbClr val="FF0000"/>
              </a:solidFill>
            </a:endParaRPr>
          </a:p>
          <a:p>
            <a:pPr marL="914400" lvl="0" indent="0" algn="l" rtl="0">
              <a:lnSpc>
                <a:spcPct val="100000"/>
              </a:lnSpc>
              <a:spcBef>
                <a:spcPts val="0"/>
              </a:spcBef>
              <a:spcAft>
                <a:spcPts val="0"/>
              </a:spcAft>
              <a:buNone/>
            </a:pPr>
            <a:endParaRPr dirty="0"/>
          </a:p>
          <a:p>
            <a:pPr marL="0" lvl="0" indent="0" algn="l" rtl="0">
              <a:lnSpc>
                <a:spcPct val="100000"/>
              </a:lnSpc>
              <a:spcBef>
                <a:spcPts val="400"/>
              </a:spcBef>
              <a:spcAft>
                <a:spcPts val="0"/>
              </a:spcAft>
              <a:buSzPts val="2000"/>
              <a:buNone/>
            </a:pPr>
            <a:endParaRPr dirty="0"/>
          </a:p>
        </p:txBody>
      </p:sp>
      <p:grpSp>
        <p:nvGrpSpPr>
          <p:cNvPr id="8" name="Google Shape;80;p12"/>
          <p:cNvGrpSpPr/>
          <p:nvPr/>
        </p:nvGrpSpPr>
        <p:grpSpPr>
          <a:xfrm>
            <a:off x="919956" y="4506690"/>
            <a:ext cx="7300359" cy="483486"/>
            <a:chOff x="1031608" y="4631018"/>
            <a:chExt cx="6866401" cy="384267"/>
          </a:xfrm>
        </p:grpSpPr>
        <p:pic>
          <p:nvPicPr>
            <p:cNvPr id="9"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10"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11"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956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24"/>
          <p:cNvSpPr txBox="1">
            <a:spLocks noGrp="1"/>
          </p:cNvSpPr>
          <p:nvPr>
            <p:ph type="title"/>
          </p:nvPr>
        </p:nvSpPr>
        <p:spPr>
          <a:xfrm>
            <a:off x="457200" y="-133811"/>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Trial assessments</a:t>
            </a:r>
            <a:endParaRPr dirty="0">
              <a:solidFill>
                <a:srgbClr val="0070C0"/>
              </a:solidFill>
            </a:endParaRPr>
          </a:p>
        </p:txBody>
      </p:sp>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pic>
        <p:nvPicPr>
          <p:cNvPr id="2" name="Picture 1">
            <a:extLst>
              <a:ext uri="{FF2B5EF4-FFF2-40B4-BE49-F238E27FC236}">
                <a16:creationId xmlns:a16="http://schemas.microsoft.com/office/drawing/2014/main" id="{D8DDCCD3-9577-C5FD-6072-590D3563568C}"/>
              </a:ext>
            </a:extLst>
          </p:cNvPr>
          <p:cNvPicPr>
            <a:picLocks noChangeAspect="1"/>
          </p:cNvPicPr>
          <p:nvPr/>
        </p:nvPicPr>
        <p:blipFill>
          <a:blip r:embed="rId4"/>
          <a:stretch>
            <a:fillRect/>
          </a:stretch>
        </p:blipFill>
        <p:spPr>
          <a:xfrm>
            <a:off x="978224" y="561916"/>
            <a:ext cx="7187552" cy="3527970"/>
          </a:xfrm>
          <a:prstGeom prst="rect">
            <a:avLst/>
          </a:prstGeom>
        </p:spPr>
      </p:pic>
      <p:sp>
        <p:nvSpPr>
          <p:cNvPr id="3" name="TextBox 2">
            <a:extLst>
              <a:ext uri="{FF2B5EF4-FFF2-40B4-BE49-F238E27FC236}">
                <a16:creationId xmlns:a16="http://schemas.microsoft.com/office/drawing/2014/main" id="{8E77554C-D552-2DEE-663A-EE132B4D8BFE}"/>
              </a:ext>
            </a:extLst>
          </p:cNvPr>
          <p:cNvSpPr txBox="1"/>
          <p:nvPr/>
        </p:nvSpPr>
        <p:spPr>
          <a:xfrm>
            <a:off x="6001119" y="4159788"/>
            <a:ext cx="2869696" cy="276999"/>
          </a:xfrm>
          <a:prstGeom prst="rect">
            <a:avLst/>
          </a:prstGeom>
          <a:noFill/>
        </p:spPr>
        <p:txBody>
          <a:bodyPr wrap="none" rtlCol="0">
            <a:spAutoFit/>
          </a:bodyPr>
          <a:lstStyle/>
          <a:p>
            <a:r>
              <a:rPr lang="en-GB" sz="1200" baseline="30000" dirty="0"/>
              <a:t>1</a:t>
            </a:r>
            <a:r>
              <a:rPr lang="en-GB" sz="1200" dirty="0"/>
              <a:t>Visit only necessary for lead-in cohorts</a:t>
            </a:r>
          </a:p>
        </p:txBody>
      </p:sp>
      <p:grpSp>
        <p:nvGrpSpPr>
          <p:cNvPr id="10" name="Google Shape;80;p12"/>
          <p:cNvGrpSpPr/>
          <p:nvPr/>
        </p:nvGrpSpPr>
        <p:grpSpPr>
          <a:xfrm>
            <a:off x="919956" y="4506690"/>
            <a:ext cx="7300359" cy="483486"/>
            <a:chOff x="1031608" y="4631018"/>
            <a:chExt cx="6866401" cy="384267"/>
          </a:xfrm>
        </p:grpSpPr>
        <p:pic>
          <p:nvPicPr>
            <p:cNvPr id="11" name="Google Shape;81;p12"/>
            <p:cNvPicPr preferRelativeResize="0"/>
            <p:nvPr/>
          </p:nvPicPr>
          <p:blipFill rotWithShape="1">
            <a:blip r:embed="rId5">
              <a:alphaModFix/>
            </a:blip>
            <a:srcRect/>
            <a:stretch/>
          </p:blipFill>
          <p:spPr>
            <a:xfrm>
              <a:off x="4810605" y="4631018"/>
              <a:ext cx="1000125" cy="384267"/>
            </a:xfrm>
            <a:prstGeom prst="rect">
              <a:avLst/>
            </a:prstGeom>
            <a:noFill/>
            <a:ln>
              <a:noFill/>
            </a:ln>
          </p:spPr>
        </p:pic>
        <p:pic>
          <p:nvPicPr>
            <p:cNvPr id="12" name="Google Shape;82;p12"/>
            <p:cNvPicPr preferRelativeResize="0"/>
            <p:nvPr/>
          </p:nvPicPr>
          <p:blipFill rotWithShape="1">
            <a:blip r:embed="rId6">
              <a:alphaModFix/>
            </a:blip>
            <a:srcRect/>
            <a:stretch/>
          </p:blipFill>
          <p:spPr>
            <a:xfrm>
              <a:off x="1031608" y="4676441"/>
              <a:ext cx="3357563" cy="326157"/>
            </a:xfrm>
            <a:prstGeom prst="rect">
              <a:avLst/>
            </a:prstGeom>
            <a:noFill/>
            <a:ln>
              <a:noFill/>
            </a:ln>
          </p:spPr>
        </p:pic>
        <p:pic>
          <p:nvPicPr>
            <p:cNvPr id="13" name="Google Shape;83;p12"/>
            <p:cNvPicPr preferRelativeResize="0"/>
            <p:nvPr/>
          </p:nvPicPr>
          <p:blipFill rotWithShape="1">
            <a:blip r:embed="rId7">
              <a:alphaModFix/>
            </a:blip>
            <a:srcRect/>
            <a:stretch/>
          </p:blipFill>
          <p:spPr>
            <a:xfrm>
              <a:off x="6083496" y="4676441"/>
              <a:ext cx="1814513" cy="295981"/>
            </a:xfrm>
            <a:prstGeom prst="rect">
              <a:avLst/>
            </a:prstGeom>
            <a:noFill/>
            <a:ln>
              <a:noFill/>
            </a:ln>
          </p:spPr>
        </p:pic>
      </p:grpSp>
    </p:spTree>
    <p:extLst>
      <p:ext uri="{BB962C8B-B14F-4D97-AF65-F5344CB8AC3E}">
        <p14:creationId xmlns:p14="http://schemas.microsoft.com/office/powerpoint/2010/main" val="18425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6230" y="780176"/>
            <a:ext cx="4832741" cy="4263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Google Shape;235;p24"/>
          <p:cNvSpPr txBox="1">
            <a:spLocks noGrp="1"/>
          </p:cNvSpPr>
          <p:nvPr>
            <p:ph type="title"/>
          </p:nvPr>
        </p:nvSpPr>
        <p:spPr>
          <a:xfrm>
            <a:off x="457200" y="-24754"/>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Lead-in cohorts</a:t>
            </a:r>
            <a:endParaRPr dirty="0">
              <a:solidFill>
                <a:srgbClr val="0070C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6" name="Rounded Rectangle 5"/>
          <p:cNvSpPr/>
          <p:nvPr/>
        </p:nvSpPr>
        <p:spPr>
          <a:xfrm>
            <a:off x="1645884" y="1232655"/>
            <a:ext cx="5233087" cy="25798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COMPLETE</a:t>
            </a:r>
          </a:p>
          <a:p>
            <a:pPr algn="ctr"/>
            <a:r>
              <a:rPr lang="en-GB" sz="2800" u="sng" dirty="0"/>
              <a:t>no safety concerns</a:t>
            </a:r>
          </a:p>
        </p:txBody>
      </p:sp>
    </p:spTree>
    <p:extLst>
      <p:ext uri="{BB962C8B-B14F-4D97-AF65-F5344CB8AC3E}">
        <p14:creationId xmlns:p14="http://schemas.microsoft.com/office/powerpoint/2010/main" val="280198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15;p22"/>
          <p:cNvSpPr txBox="1">
            <a:spLocks/>
          </p:cNvSpPr>
          <p:nvPr/>
        </p:nvSpPr>
        <p:spPr>
          <a:xfrm>
            <a:off x="176106" y="133216"/>
            <a:ext cx="8229600"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3666"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dirty="0">
                <a:solidFill>
                  <a:srgbClr val="0070C0"/>
                </a:solidFill>
              </a:rPr>
              <a:t>Schedule of Assessments</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pic>
        <p:nvPicPr>
          <p:cNvPr id="3" name="Picture 2"/>
          <p:cNvPicPr>
            <a:picLocks noChangeAspect="1"/>
          </p:cNvPicPr>
          <p:nvPr/>
        </p:nvPicPr>
        <p:blipFill>
          <a:blip r:embed="rId3"/>
          <a:stretch>
            <a:fillRect/>
          </a:stretch>
        </p:blipFill>
        <p:spPr>
          <a:xfrm>
            <a:off x="545739" y="788059"/>
            <a:ext cx="8075820" cy="4320000"/>
          </a:xfrm>
          <a:prstGeom prst="rect">
            <a:avLst/>
          </a:prstGeom>
        </p:spPr>
      </p:pic>
    </p:spTree>
    <p:extLst>
      <p:ext uri="{BB962C8B-B14F-4D97-AF65-F5344CB8AC3E}">
        <p14:creationId xmlns:p14="http://schemas.microsoft.com/office/powerpoint/2010/main" val="41616403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45739" y="788059"/>
            <a:ext cx="8075820" cy="4320000"/>
          </a:xfrm>
          <a:prstGeom prst="rect">
            <a:avLst/>
          </a:prstGeom>
        </p:spPr>
      </p:pic>
      <p:sp>
        <p:nvSpPr>
          <p:cNvPr id="5" name="Google Shape;215;p22"/>
          <p:cNvSpPr txBox="1">
            <a:spLocks/>
          </p:cNvSpPr>
          <p:nvPr/>
        </p:nvSpPr>
        <p:spPr>
          <a:xfrm>
            <a:off x="218636" y="64608"/>
            <a:ext cx="8229600"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3666"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dirty="0">
                <a:solidFill>
                  <a:srgbClr val="0070C0"/>
                </a:solidFill>
              </a:rPr>
              <a:t>Schedule of Assessments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2" name="Oval 1"/>
          <p:cNvSpPr/>
          <p:nvPr/>
        </p:nvSpPr>
        <p:spPr>
          <a:xfrm>
            <a:off x="1551409" y="756059"/>
            <a:ext cx="352213" cy="284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940560" y="766220"/>
            <a:ext cx="352213" cy="284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890799" y="779768"/>
            <a:ext cx="352213" cy="284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4700529" y="769607"/>
            <a:ext cx="352213" cy="284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5456933" y="763152"/>
            <a:ext cx="352213" cy="284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64502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3063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Screening visit</a:t>
            </a:r>
            <a:endParaRPr dirty="0">
              <a:solidFill>
                <a:srgbClr val="0070C0"/>
              </a:solidFill>
            </a:endParaRPr>
          </a:p>
        </p:txBody>
      </p:sp>
      <p:sp>
        <p:nvSpPr>
          <p:cNvPr id="5" name="Google Shape;219;p22"/>
          <p:cNvSpPr txBox="1">
            <a:spLocks/>
          </p:cNvSpPr>
          <p:nvPr/>
        </p:nvSpPr>
        <p:spPr>
          <a:xfrm>
            <a:off x="482444" y="1193663"/>
            <a:ext cx="8014547" cy="280937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0" indent="-285750">
              <a:buFont typeface="Arial" panose="020B0604020202020204" pitchFamily="34" charset="0"/>
              <a:buChar char="•"/>
            </a:pPr>
            <a:r>
              <a:rPr lang="en-GB" sz="1600" dirty="0"/>
              <a:t>Written informed consent</a:t>
            </a:r>
          </a:p>
          <a:p>
            <a:pPr marL="285750" lvl="0" indent="-285750">
              <a:buFont typeface="Arial" panose="020B0604020202020204" pitchFamily="34" charset="0"/>
              <a:buChar char="•"/>
            </a:pPr>
            <a:r>
              <a:rPr lang="en-GB" sz="1600" dirty="0"/>
              <a:t>Eligibility checklist, Baseline Medical History, Concomitant Medications log</a:t>
            </a:r>
          </a:p>
          <a:p>
            <a:pPr marL="285750" lvl="0" indent="-285750">
              <a:buFont typeface="Arial" panose="020B0604020202020204" pitchFamily="34" charset="0"/>
              <a:buChar char="•"/>
            </a:pPr>
            <a:r>
              <a:rPr lang="en-GB" sz="1600" dirty="0"/>
              <a:t>Samples to local lab</a:t>
            </a:r>
          </a:p>
          <a:p>
            <a:pPr lvl="1"/>
            <a:r>
              <a:rPr lang="en-GB" sz="1600" dirty="0" smtClean="0"/>
              <a:t>	SARS-CoV-2 </a:t>
            </a:r>
            <a:r>
              <a:rPr lang="en-GB" sz="1600" dirty="0"/>
              <a:t>PCR or lateral flow test (LFT)</a:t>
            </a:r>
          </a:p>
          <a:p>
            <a:pPr lvl="1"/>
            <a:r>
              <a:rPr lang="en-GB" sz="1600" dirty="0" smtClean="0"/>
              <a:t>	Full </a:t>
            </a:r>
            <a:r>
              <a:rPr lang="en-GB" sz="1600" dirty="0"/>
              <a:t>blood count, clotting, renal and liver </a:t>
            </a:r>
            <a:r>
              <a:rPr lang="en-GB" sz="1600" dirty="0" smtClean="0"/>
              <a:t>function*</a:t>
            </a:r>
            <a:endParaRPr lang="en-GB" sz="1600" dirty="0"/>
          </a:p>
          <a:p>
            <a:pPr lvl="1"/>
            <a:r>
              <a:rPr lang="en-GB" sz="1600" dirty="0" smtClean="0"/>
              <a:t>	Serum </a:t>
            </a:r>
            <a:r>
              <a:rPr lang="en-GB" sz="1600" dirty="0"/>
              <a:t>pregnancy test in WOCBP</a:t>
            </a:r>
          </a:p>
          <a:p>
            <a:pPr lvl="1"/>
            <a:r>
              <a:rPr lang="en-GB" sz="1600" dirty="0" smtClean="0"/>
              <a:t>	Urine </a:t>
            </a:r>
            <a:r>
              <a:rPr lang="en-GB" sz="1600" dirty="0"/>
              <a:t>albumin creatinine </a:t>
            </a:r>
            <a:r>
              <a:rPr lang="en-GB" sz="1600" dirty="0" smtClean="0"/>
              <a:t>ratio </a:t>
            </a:r>
          </a:p>
          <a:p>
            <a:pPr lvl="1"/>
            <a:r>
              <a:rPr lang="en-GB" sz="1600" dirty="0" smtClean="0"/>
              <a:t>	</a:t>
            </a:r>
            <a:r>
              <a:rPr lang="en-US" sz="1600" dirty="0"/>
              <a:t> IgA, IgG, IgM to be collected as part of sample analysis, however, if it is not 	feasible, it should be taken on Day 1 prior to IMP infusion </a:t>
            </a:r>
            <a:r>
              <a:rPr lang="en-GB" sz="1600" dirty="0" smtClean="0"/>
              <a:t>	</a:t>
            </a:r>
            <a:r>
              <a:rPr lang="en-GB" sz="1600" dirty="0"/>
              <a:t>	</a:t>
            </a:r>
          </a:p>
          <a:p>
            <a:pPr marL="285750" lvl="0" indent="-285750">
              <a:buFont typeface="Arial" panose="020B0604020202020204" pitchFamily="34" charset="0"/>
              <a:buChar char="•"/>
            </a:pPr>
            <a:r>
              <a:rPr lang="en-GB" sz="1600" dirty="0"/>
              <a:t>SARS-CoV-2 antibody blood sample to be taken and sent for centralised processing in </a:t>
            </a:r>
            <a:r>
              <a:rPr lang="en-GB" sz="1600" b="1" dirty="0"/>
              <a:t>Clinical Immunology Service (CIS), UoB</a:t>
            </a:r>
            <a:r>
              <a:rPr lang="en-GB" sz="1600" dirty="0"/>
              <a:t>.</a:t>
            </a:r>
          </a:p>
          <a:p>
            <a:pPr marL="285750" lvl="0" indent="-285750">
              <a:buFont typeface="Arial" panose="020B0604020202020204" pitchFamily="34" charset="0"/>
              <a:buChar char="•"/>
            </a:pPr>
            <a:r>
              <a:rPr lang="en-GB" sz="1600" dirty="0"/>
              <a:t>Perform an ECG.</a:t>
            </a:r>
          </a:p>
          <a:p>
            <a:pPr>
              <a:spcBef>
                <a:spcPts val="400"/>
              </a:spcBef>
              <a:buSzPts val="2000"/>
            </a:pPr>
            <a:endParaRPr lang="en-GB" sz="2000" dirty="0" smtClean="0"/>
          </a:p>
          <a:p>
            <a:endParaRPr lang="en-GB"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7" name="TextBox 6"/>
          <p:cNvSpPr txBox="1"/>
          <p:nvPr/>
        </p:nvSpPr>
        <p:spPr>
          <a:xfrm>
            <a:off x="335904" y="4693920"/>
            <a:ext cx="7293984" cy="492443"/>
          </a:xfrm>
          <a:prstGeom prst="rect">
            <a:avLst/>
          </a:prstGeom>
          <a:noFill/>
        </p:spPr>
        <p:txBody>
          <a:bodyPr wrap="none" rtlCol="0">
            <a:spAutoFit/>
          </a:bodyPr>
          <a:lstStyle/>
          <a:p>
            <a:r>
              <a:rPr lang="en-US" sz="1200" dirty="0"/>
              <a:t>*Routine ALT/AST tests performed up to 2 week before screening are acceptable to assess liver function</a:t>
            </a:r>
            <a:endParaRPr lang="en-GB" sz="1800" dirty="0"/>
          </a:p>
          <a:p>
            <a:endParaRPr lang="en-GB" dirty="0"/>
          </a:p>
        </p:txBody>
      </p:sp>
    </p:spTree>
    <p:extLst>
      <p:ext uri="{BB962C8B-B14F-4D97-AF65-F5344CB8AC3E}">
        <p14:creationId xmlns:p14="http://schemas.microsoft.com/office/powerpoint/2010/main" val="19883525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799" y="66990"/>
            <a:ext cx="8229600" cy="857250"/>
          </a:xfrm>
        </p:spPr>
        <p:txBody>
          <a:bodyPr/>
          <a:lstStyle/>
          <a:p>
            <a:pPr algn="l"/>
            <a:r>
              <a:rPr lang="en-GB" sz="3200" dirty="0">
                <a:solidFill>
                  <a:schemeClr val="bg2">
                    <a:lumMod val="60000"/>
                    <a:lumOff val="40000"/>
                  </a:schemeClr>
                </a:solidFill>
              </a:rPr>
              <a:t>SARS-CoV-2 antibody blood sample</a:t>
            </a:r>
          </a:p>
        </p:txBody>
      </p:sp>
      <p:pic>
        <p:nvPicPr>
          <p:cNvPr id="4" name="Picture 3"/>
          <p:cNvPicPr>
            <a:picLocks noChangeAspect="1"/>
          </p:cNvPicPr>
          <p:nvPr/>
        </p:nvPicPr>
        <p:blipFill>
          <a:blip r:embed="rId2"/>
          <a:stretch>
            <a:fillRect/>
          </a:stretch>
        </p:blipFill>
        <p:spPr>
          <a:xfrm>
            <a:off x="676828" y="924240"/>
            <a:ext cx="1642148" cy="1642148"/>
          </a:xfrm>
          <a:prstGeom prst="rect">
            <a:avLst/>
          </a:prstGeom>
        </p:spPr>
      </p:pic>
      <p:cxnSp>
        <p:nvCxnSpPr>
          <p:cNvPr id="6" name="Straight Arrow Connector 5"/>
          <p:cNvCxnSpPr/>
          <p:nvPr/>
        </p:nvCxnSpPr>
        <p:spPr>
          <a:xfrm flipV="1">
            <a:off x="2101117" y="1644042"/>
            <a:ext cx="914400" cy="73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flipH="1">
            <a:off x="5367759" y="1642959"/>
            <a:ext cx="89245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7" name="TextBox 6"/>
          <p:cNvSpPr txBox="1"/>
          <p:nvPr/>
        </p:nvSpPr>
        <p:spPr>
          <a:xfrm>
            <a:off x="3056156" y="1381349"/>
            <a:ext cx="2311603" cy="523220"/>
          </a:xfrm>
          <a:prstGeom prst="rect">
            <a:avLst/>
          </a:prstGeom>
          <a:noFill/>
          <a:ln>
            <a:solidFill>
              <a:schemeClr val="accent1"/>
            </a:solidFill>
          </a:ln>
        </p:spPr>
        <p:txBody>
          <a:bodyPr wrap="square" rtlCol="0">
            <a:spAutoFit/>
          </a:bodyPr>
          <a:lstStyle/>
          <a:p>
            <a:pPr algn="ctr"/>
            <a:r>
              <a:rPr lang="en-GB" dirty="0"/>
              <a:t>University of Birmingham Lab</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802" y="2166179"/>
            <a:ext cx="3549227" cy="2359462"/>
          </a:xfrm>
          <a:prstGeom prst="rect">
            <a:avLst/>
          </a:prstGeom>
        </p:spPr>
      </p:pic>
      <p:pic>
        <p:nvPicPr>
          <p:cNvPr id="9" name="Picture 8"/>
          <p:cNvPicPr>
            <a:picLocks noChangeAspect="1"/>
          </p:cNvPicPr>
          <p:nvPr/>
        </p:nvPicPr>
        <p:blipFill>
          <a:blip r:embed="rId5"/>
          <a:stretch>
            <a:fillRect/>
          </a:stretch>
        </p:blipFill>
        <p:spPr>
          <a:xfrm>
            <a:off x="6365707" y="924240"/>
            <a:ext cx="2518812" cy="3561352"/>
          </a:xfrm>
          <a:prstGeom prst="rect">
            <a:avLst/>
          </a:prstGeom>
        </p:spPr>
      </p:pic>
    </p:spTree>
    <p:extLst>
      <p:ext uri="{BB962C8B-B14F-4D97-AF65-F5344CB8AC3E}">
        <p14:creationId xmlns:p14="http://schemas.microsoft.com/office/powerpoint/2010/main" val="5783274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rgbClr val="0070C0"/>
                </a:solidFill>
              </a:rPr>
              <a:t>Randomisation</a:t>
            </a:r>
            <a:endParaRPr lang="en-GB" dirty="0"/>
          </a:p>
        </p:txBody>
      </p:sp>
      <p:sp>
        <p:nvSpPr>
          <p:cNvPr id="3" name="Text Placeholder 2"/>
          <p:cNvSpPr>
            <a:spLocks noGrp="1"/>
          </p:cNvSpPr>
          <p:nvPr>
            <p:ph type="body" idx="1"/>
          </p:nvPr>
        </p:nvSpPr>
        <p:spPr/>
        <p:txBody>
          <a:bodyPr/>
          <a:lstStyle/>
          <a:p>
            <a:endParaRPr lang="en-GB" sz="2800" dirty="0"/>
          </a:p>
          <a:p>
            <a:r>
              <a:rPr lang="en-GB" sz="2000" dirty="0"/>
              <a:t>Eligibility declaration must be signed by PI or delegated clinician before randomisation</a:t>
            </a:r>
          </a:p>
          <a:p>
            <a:r>
              <a:rPr lang="en-GB" sz="2000" dirty="0"/>
              <a:t>Can be performed any time between the screening visit and Day 1 – screening and Day 1 visit may occur on the same day</a:t>
            </a:r>
          </a:p>
          <a:p>
            <a:r>
              <a:rPr lang="en-GB" sz="2000" dirty="0"/>
              <a:t>Uses sealed envelope system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999953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Outline</a:t>
            </a:r>
          </a:p>
        </p:txBody>
      </p:sp>
      <p:sp>
        <p:nvSpPr>
          <p:cNvPr id="3" name="Text Placeholder 2"/>
          <p:cNvSpPr>
            <a:spLocks noGrp="1"/>
          </p:cNvSpPr>
          <p:nvPr>
            <p:ph type="body" idx="1"/>
          </p:nvPr>
        </p:nvSpPr>
        <p:spPr>
          <a:xfrm>
            <a:off x="457200" y="1200151"/>
            <a:ext cx="8229600" cy="3527636"/>
          </a:xfrm>
        </p:spPr>
        <p:txBody>
          <a:bodyPr/>
          <a:lstStyle/>
          <a:p>
            <a:r>
              <a:rPr lang="en-GB" dirty="0"/>
              <a:t>PROTECT-V trial</a:t>
            </a:r>
          </a:p>
          <a:p>
            <a:r>
              <a:rPr lang="en-GB" dirty="0" err="1"/>
              <a:t>Sotrovimab</a:t>
            </a:r>
            <a:endParaRPr lang="en-GB" dirty="0"/>
          </a:p>
          <a:p>
            <a:r>
              <a:rPr lang="en-GB" dirty="0"/>
              <a:t>Study visits and assessment</a:t>
            </a:r>
          </a:p>
          <a:p>
            <a:r>
              <a:rPr lang="en-GB" dirty="0"/>
              <a:t>Randomisation</a:t>
            </a:r>
          </a:p>
          <a:p>
            <a:r>
              <a:rPr lang="en-GB" dirty="0" err="1"/>
              <a:t>Unblinding</a:t>
            </a:r>
            <a:endParaRPr lang="en-GB" dirty="0"/>
          </a:p>
          <a:p>
            <a:r>
              <a:rPr lang="en-GB" dirty="0"/>
              <a:t>Trial database</a:t>
            </a:r>
          </a:p>
          <a:p>
            <a:endParaRPr lang="en-GB" dirty="0"/>
          </a:p>
        </p:txBody>
      </p:sp>
      <p:pic>
        <p:nvPicPr>
          <p:cNvPr id="4" name="Picture 3" descr="PROTECT_V"/>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5605" y="94615"/>
            <a:ext cx="1669330" cy="427900"/>
          </a:xfrm>
          <a:prstGeom prst="rect">
            <a:avLst/>
          </a:prstGeom>
          <a:noFill/>
          <a:ln>
            <a:noFill/>
          </a:ln>
        </p:spPr>
      </p:pic>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Tree>
    <p:extLst>
      <p:ext uri="{BB962C8B-B14F-4D97-AF65-F5344CB8AC3E}">
        <p14:creationId xmlns:p14="http://schemas.microsoft.com/office/powerpoint/2010/main" val="18648935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3063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Day 1 – infusion visit</a:t>
            </a:r>
            <a:endParaRPr dirty="0">
              <a:solidFill>
                <a:srgbClr val="0070C0"/>
              </a:solidFill>
            </a:endParaRPr>
          </a:p>
        </p:txBody>
      </p:sp>
      <p:sp>
        <p:nvSpPr>
          <p:cNvPr id="5" name="Google Shape;219;p22"/>
          <p:cNvSpPr txBox="1">
            <a:spLocks/>
          </p:cNvSpPr>
          <p:nvPr/>
        </p:nvSpPr>
        <p:spPr>
          <a:xfrm>
            <a:off x="482444" y="923111"/>
            <a:ext cx="8258884" cy="29507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0" indent="-285750">
              <a:buFont typeface="Arial" panose="020B0604020202020204" pitchFamily="34" charset="0"/>
              <a:buChar char="•"/>
            </a:pPr>
            <a:r>
              <a:rPr lang="en-GB" sz="1800" dirty="0"/>
              <a:t>Must be within 14 days of screening</a:t>
            </a:r>
          </a:p>
          <a:p>
            <a:pPr marL="285750" lvl="0" indent="-285750">
              <a:buFont typeface="Arial" panose="020B0604020202020204" pitchFamily="34" charset="0"/>
              <a:buChar char="•"/>
            </a:pPr>
            <a:r>
              <a:rPr lang="en-GB" sz="1800" dirty="0"/>
              <a:t>Complete a set of observations and record in CRF.</a:t>
            </a:r>
          </a:p>
          <a:p>
            <a:pPr marL="285750" lvl="0" indent="-285750">
              <a:buFont typeface="Arial" panose="020B0604020202020204" pitchFamily="34" charset="0"/>
              <a:buChar char="•"/>
            </a:pPr>
            <a:r>
              <a:rPr lang="en-GB" sz="1800" dirty="0"/>
              <a:t>Insert cannula </a:t>
            </a:r>
          </a:p>
          <a:p>
            <a:pPr marL="285750" lvl="0" indent="-285750">
              <a:buFont typeface="Arial" panose="020B0604020202020204" pitchFamily="34" charset="0"/>
              <a:buChar char="•"/>
            </a:pPr>
            <a:r>
              <a:rPr lang="en-GB" sz="1800" dirty="0"/>
              <a:t>Pre-infusion:</a:t>
            </a:r>
          </a:p>
          <a:p>
            <a:pPr lvl="8"/>
            <a:r>
              <a:rPr lang="en-GB" sz="1800" dirty="0"/>
              <a:t>	- Blood samples for experimental medicine</a:t>
            </a:r>
            <a:r>
              <a:rPr lang="en-GB" sz="1800" baseline="30000" dirty="0"/>
              <a:t>2</a:t>
            </a:r>
          </a:p>
          <a:p>
            <a:pPr lvl="8"/>
            <a:r>
              <a:rPr lang="en-GB" sz="1800" dirty="0"/>
              <a:t>	- Blood sample for ADA</a:t>
            </a:r>
            <a:r>
              <a:rPr lang="en-GB" sz="1800" baseline="30000" dirty="0"/>
              <a:t>1</a:t>
            </a:r>
            <a:r>
              <a:rPr lang="en-GB" sz="1800" dirty="0"/>
              <a:t>  </a:t>
            </a:r>
          </a:p>
          <a:p>
            <a:pPr marL="285750" lvl="8" indent="-285750">
              <a:buFont typeface="Arial" panose="020B0604020202020204" pitchFamily="34" charset="0"/>
              <a:buChar char="•"/>
            </a:pPr>
            <a:r>
              <a:rPr lang="en-GB" sz="1800" dirty="0"/>
              <a:t>Blinded member of staff to administer study medication</a:t>
            </a:r>
          </a:p>
          <a:p>
            <a:pPr marL="285750" indent="-285750">
              <a:spcBef>
                <a:spcPts val="400"/>
              </a:spcBef>
              <a:buSzPts val="2000"/>
              <a:buFont typeface="Arial" panose="020B0604020202020204" pitchFamily="34" charset="0"/>
              <a:buChar char="•"/>
            </a:pPr>
            <a:r>
              <a:rPr lang="en-GB" sz="1800" dirty="0"/>
              <a:t>Post-infusion:</a:t>
            </a:r>
          </a:p>
          <a:p>
            <a:pPr lvl="7">
              <a:spcBef>
                <a:spcPts val="400"/>
              </a:spcBef>
              <a:buSzPts val="2000"/>
            </a:pPr>
            <a:r>
              <a:rPr lang="en-GB" sz="1800" dirty="0"/>
              <a:t>	- Observe patient for 1 hour post-infusion</a:t>
            </a:r>
          </a:p>
          <a:p>
            <a:pPr lvl="7">
              <a:spcBef>
                <a:spcPts val="400"/>
              </a:spcBef>
              <a:buSzPts val="2000"/>
            </a:pPr>
            <a:r>
              <a:rPr lang="en-GB" sz="1800" dirty="0"/>
              <a:t>  	- Record obs in CRF</a:t>
            </a:r>
          </a:p>
          <a:p>
            <a:pPr lvl="7">
              <a:spcBef>
                <a:spcPts val="400"/>
              </a:spcBef>
              <a:buSzPts val="2000"/>
            </a:pPr>
            <a:r>
              <a:rPr lang="en-GB" sz="1800" dirty="0"/>
              <a:t>	- Blood sample for PK within 1 hour of infusion completion</a:t>
            </a:r>
            <a:r>
              <a:rPr lang="en-GB" sz="1800" baseline="30000" dirty="0"/>
              <a:t>1</a:t>
            </a:r>
          </a:p>
          <a:p>
            <a:pPr marL="285750" indent="-285750">
              <a:spcBef>
                <a:spcPts val="400"/>
              </a:spcBef>
              <a:buSzPts val="2000"/>
              <a:buFont typeface="Arial" panose="020B0604020202020204" pitchFamily="34" charset="0"/>
              <a:buChar char="•"/>
            </a:pP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2" name="TextBox 1"/>
          <p:cNvSpPr txBox="1"/>
          <p:nvPr/>
        </p:nvSpPr>
        <p:spPr>
          <a:xfrm>
            <a:off x="177644" y="4473948"/>
            <a:ext cx="4304383" cy="523220"/>
          </a:xfrm>
          <a:prstGeom prst="rect">
            <a:avLst/>
          </a:prstGeom>
          <a:noFill/>
        </p:spPr>
        <p:txBody>
          <a:bodyPr wrap="none" rtlCol="0">
            <a:spAutoFit/>
          </a:bodyPr>
          <a:lstStyle/>
          <a:p>
            <a:r>
              <a:rPr lang="en-GB" baseline="30000" dirty="0"/>
              <a:t>1</a:t>
            </a:r>
            <a:r>
              <a:rPr lang="en-GB" dirty="0"/>
              <a:t>See PPD lab manual</a:t>
            </a:r>
          </a:p>
          <a:p>
            <a:r>
              <a:rPr lang="en-GB" baseline="30000" dirty="0"/>
              <a:t>2</a:t>
            </a:r>
            <a:r>
              <a:rPr lang="en-GB" dirty="0"/>
              <a:t>Samples to BRC Cell Phenotyping Hub, Cambridge</a:t>
            </a:r>
          </a:p>
        </p:txBody>
      </p:sp>
    </p:spTree>
    <p:extLst>
      <p:ext uri="{BB962C8B-B14F-4D97-AF65-F5344CB8AC3E}">
        <p14:creationId xmlns:p14="http://schemas.microsoft.com/office/powerpoint/2010/main" val="33042745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109575"/>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smtClean="0">
                <a:solidFill>
                  <a:srgbClr val="0070C0"/>
                </a:solidFill>
              </a:rPr>
              <a:t>Day 1 Samples – </a:t>
            </a:r>
            <a:r>
              <a:rPr lang="en-GB" dirty="0">
                <a:solidFill>
                  <a:srgbClr val="0070C0"/>
                </a:solidFill>
              </a:rPr>
              <a:t>Experimental work</a:t>
            </a:r>
            <a:endParaRPr dirty="0">
              <a:solidFill>
                <a:srgbClr val="0070C0"/>
              </a:solidFill>
            </a:endParaRPr>
          </a:p>
        </p:txBody>
      </p:sp>
      <p:sp>
        <p:nvSpPr>
          <p:cNvPr id="2" name="TextBox 1"/>
          <p:cNvSpPr txBox="1"/>
          <p:nvPr/>
        </p:nvSpPr>
        <p:spPr>
          <a:xfrm>
            <a:off x="885807" y="4648229"/>
            <a:ext cx="7282475" cy="307777"/>
          </a:xfrm>
          <a:prstGeom prst="rect">
            <a:avLst/>
          </a:prstGeom>
          <a:noFill/>
        </p:spPr>
        <p:txBody>
          <a:bodyPr wrap="square" rtlCol="0">
            <a:spAutoFit/>
          </a:bodyPr>
          <a:lstStyle/>
          <a:p>
            <a:pPr algn="ctr"/>
            <a:r>
              <a:rPr lang="en-GB" dirty="0"/>
              <a:t>No processing required.  Deliver to Samples to BRC Cell Phenotyping Hub, Cambridge.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4516" y="104852"/>
            <a:ext cx="1732213" cy="389394"/>
          </a:xfrm>
          <a:prstGeom prst="rect">
            <a:avLst/>
          </a:prstGeom>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863" y="822646"/>
            <a:ext cx="8418364" cy="380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78983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p:nvPr/>
        </p:nvPicPr>
        <p:blipFill>
          <a:blip r:embed="rId2"/>
          <a:stretch>
            <a:fillRect/>
          </a:stretch>
        </p:blipFill>
        <p:spPr>
          <a:xfrm>
            <a:off x="284209" y="1513704"/>
            <a:ext cx="8637373" cy="1668162"/>
          </a:xfrm>
          <a:prstGeom prst="rect">
            <a:avLst/>
          </a:prstGeom>
        </p:spPr>
      </p:pic>
      <p:sp>
        <p:nvSpPr>
          <p:cNvPr id="5" name="TextBox 4"/>
          <p:cNvSpPr txBox="1"/>
          <p:nvPr/>
        </p:nvSpPr>
        <p:spPr>
          <a:xfrm>
            <a:off x="3402085" y="4046837"/>
            <a:ext cx="2401619" cy="307777"/>
          </a:xfrm>
          <a:prstGeom prst="rect">
            <a:avLst/>
          </a:prstGeom>
          <a:noFill/>
        </p:spPr>
        <p:txBody>
          <a:bodyPr wrap="none" rtlCol="0">
            <a:spAutoFit/>
          </a:bodyPr>
          <a:lstStyle/>
          <a:p>
            <a:r>
              <a:rPr lang="en-GB" dirty="0"/>
              <a:t>NEED TO BE COURIERED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369" y="205979"/>
            <a:ext cx="1732213" cy="389394"/>
          </a:xfrm>
          <a:prstGeom prst="rect">
            <a:avLst/>
          </a:prstGeom>
        </p:spPr>
      </p:pic>
    </p:spTree>
    <p:extLst>
      <p:ext uri="{BB962C8B-B14F-4D97-AF65-F5344CB8AC3E}">
        <p14:creationId xmlns:p14="http://schemas.microsoft.com/office/powerpoint/2010/main" val="10084059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2464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Day 29 visit</a:t>
            </a:r>
            <a:endParaRPr dirty="0">
              <a:solidFill>
                <a:srgbClr val="0070C0"/>
              </a:solidFill>
            </a:endParaRPr>
          </a:p>
        </p:txBody>
      </p:sp>
      <p:sp>
        <p:nvSpPr>
          <p:cNvPr id="5" name="Google Shape;219;p22"/>
          <p:cNvSpPr txBox="1">
            <a:spLocks/>
          </p:cNvSpPr>
          <p:nvPr/>
        </p:nvSpPr>
        <p:spPr>
          <a:xfrm>
            <a:off x="482444" y="1149614"/>
            <a:ext cx="8014547" cy="29507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0" indent="-285750">
              <a:buFont typeface="Arial" panose="020B0604020202020204" pitchFamily="34" charset="0"/>
              <a:buChar char="•"/>
            </a:pPr>
            <a:r>
              <a:rPr lang="en-GB" sz="1800" dirty="0"/>
              <a:t>Observations</a:t>
            </a:r>
          </a:p>
          <a:p>
            <a:pPr marL="285750" indent="-285750">
              <a:buFont typeface="Arial" panose="020B0604020202020204" pitchFamily="34" charset="0"/>
              <a:buChar char="•"/>
            </a:pPr>
            <a:r>
              <a:rPr lang="en-GB" sz="1800" dirty="0"/>
              <a:t>ECG</a:t>
            </a:r>
          </a:p>
          <a:p>
            <a:pPr marL="285750" lvl="0" indent="-285750">
              <a:buFont typeface="Arial" panose="020B0604020202020204" pitchFamily="34" charset="0"/>
              <a:buChar char="•"/>
            </a:pPr>
            <a:r>
              <a:rPr lang="en-GB" sz="1800" dirty="0"/>
              <a:t>SARS-CoV-2 antibody blood sample to CIS</a:t>
            </a:r>
            <a:r>
              <a:rPr lang="en-GB" sz="1800" baseline="30000" dirty="0"/>
              <a:t>2</a:t>
            </a:r>
            <a:r>
              <a:rPr lang="en-GB" sz="1800" dirty="0"/>
              <a:t> </a:t>
            </a:r>
          </a:p>
          <a:p>
            <a:pPr marL="285750" lvl="0" indent="-285750">
              <a:buFont typeface="Arial" panose="020B0604020202020204" pitchFamily="34" charset="0"/>
              <a:buChar char="•"/>
            </a:pPr>
            <a:r>
              <a:rPr lang="en-GB" sz="1800" dirty="0"/>
              <a:t>Blood samples for FBC, renal, clotting and liver function to be sent to local laboratory</a:t>
            </a:r>
          </a:p>
          <a:p>
            <a:pPr marL="285750" indent="-285750">
              <a:buFont typeface="Arial" panose="020B0604020202020204" pitchFamily="34" charset="0"/>
              <a:buChar char="•"/>
            </a:pPr>
            <a:r>
              <a:rPr lang="en-GB" sz="1800" dirty="0"/>
              <a:t>Urine sample sent to local laboratory for ACR</a:t>
            </a:r>
          </a:p>
          <a:p>
            <a:pPr marL="285750" lvl="0" indent="-285750">
              <a:buFont typeface="Arial" panose="020B0604020202020204" pitchFamily="34" charset="0"/>
              <a:buChar char="•"/>
            </a:pPr>
            <a:r>
              <a:rPr lang="en-GB" sz="1800" dirty="0"/>
              <a:t>Blood sample for PK analysis and anti-drug antibody assessment</a:t>
            </a:r>
            <a:r>
              <a:rPr lang="en-GB" sz="1800" baseline="30000" dirty="0"/>
              <a:t>1</a:t>
            </a:r>
          </a:p>
          <a:p>
            <a:pPr marL="285750" indent="-285750">
              <a:buFont typeface="Arial" panose="020B0604020202020204" pitchFamily="34" charset="0"/>
              <a:buChar char="•"/>
            </a:pPr>
            <a:r>
              <a:rPr lang="en-GB" sz="1800" dirty="0"/>
              <a:t>Update Concomitant Medications log.</a:t>
            </a:r>
          </a:p>
          <a:p>
            <a:pPr marL="285750" lvl="0" indent="-285750">
              <a:buFont typeface="Arial" panose="020B0604020202020204" pitchFamily="34" charset="0"/>
              <a:buChar char="•"/>
            </a:pPr>
            <a:r>
              <a:rPr lang="en-GB" sz="1800" dirty="0"/>
              <a:t>Record AEs or SAEs as </a:t>
            </a:r>
            <a:r>
              <a:rPr lang="en-GB" sz="1800" dirty="0" smtClean="0"/>
              <a:t>necessary</a:t>
            </a:r>
          </a:p>
          <a:p>
            <a:pPr marL="285750" indent="-285750">
              <a:buFont typeface="Arial" panose="020B0604020202020204" pitchFamily="34" charset="0"/>
              <a:buChar char="•"/>
            </a:pPr>
            <a:r>
              <a:rPr lang="en-US" sz="1800" dirty="0"/>
              <a:t>IgA, IgG, IgM to be collected as part of sample analysis</a:t>
            </a:r>
            <a:endParaRPr lang="en-GB" sz="1800" dirty="0"/>
          </a:p>
          <a:p>
            <a:pPr marL="285750" lvl="0" indent="-285750">
              <a:buFont typeface="Arial" panose="020B0604020202020204" pitchFamily="34" charset="0"/>
              <a:buChar char="•"/>
            </a:pPr>
            <a:endParaRPr lang="en-GB"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7" name="TextBox 6"/>
          <p:cNvSpPr txBox="1"/>
          <p:nvPr/>
        </p:nvSpPr>
        <p:spPr>
          <a:xfrm>
            <a:off x="838899" y="4362275"/>
            <a:ext cx="3897221" cy="523220"/>
          </a:xfrm>
          <a:prstGeom prst="rect">
            <a:avLst/>
          </a:prstGeom>
          <a:noFill/>
        </p:spPr>
        <p:txBody>
          <a:bodyPr wrap="none" rtlCol="0">
            <a:spAutoFit/>
          </a:bodyPr>
          <a:lstStyle/>
          <a:p>
            <a:r>
              <a:rPr lang="en-GB" baseline="30000" dirty="0"/>
              <a:t>1</a:t>
            </a:r>
            <a:r>
              <a:rPr lang="en-GB" dirty="0"/>
              <a:t>See PPD lab manual</a:t>
            </a:r>
          </a:p>
          <a:p>
            <a:r>
              <a:rPr lang="en-GB" baseline="30000" dirty="0"/>
              <a:t>2</a:t>
            </a:r>
            <a:r>
              <a:rPr lang="en-GB" dirty="0"/>
              <a:t>Samples to Clinical Immunology Service, UoB</a:t>
            </a:r>
          </a:p>
        </p:txBody>
      </p:sp>
    </p:spTree>
    <p:extLst>
      <p:ext uri="{BB962C8B-B14F-4D97-AF65-F5344CB8AC3E}">
        <p14:creationId xmlns:p14="http://schemas.microsoft.com/office/powerpoint/2010/main" val="30009227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2464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Day 85 visit</a:t>
            </a:r>
            <a:endParaRPr dirty="0">
              <a:solidFill>
                <a:srgbClr val="0070C0"/>
              </a:solidFill>
            </a:endParaRPr>
          </a:p>
        </p:txBody>
      </p:sp>
      <p:sp>
        <p:nvSpPr>
          <p:cNvPr id="5" name="Google Shape;219;p22"/>
          <p:cNvSpPr txBox="1">
            <a:spLocks/>
          </p:cNvSpPr>
          <p:nvPr/>
        </p:nvSpPr>
        <p:spPr>
          <a:xfrm>
            <a:off x="482444" y="1149614"/>
            <a:ext cx="8014547" cy="29507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0" indent="-342900">
              <a:buFont typeface="Arial" panose="020B0604020202020204" pitchFamily="34" charset="0"/>
              <a:buChar char="•"/>
            </a:pPr>
            <a:r>
              <a:rPr lang="en-GB" sz="1800" dirty="0"/>
              <a:t>Observations </a:t>
            </a:r>
          </a:p>
          <a:p>
            <a:pPr marL="342900" lvl="0" indent="-342900">
              <a:buFont typeface="Arial" panose="020B0604020202020204" pitchFamily="34" charset="0"/>
              <a:buChar char="•"/>
            </a:pPr>
            <a:r>
              <a:rPr lang="en-GB" sz="1800" dirty="0"/>
              <a:t>SARS-CoV-2 antibody blood sample to CIS</a:t>
            </a:r>
            <a:r>
              <a:rPr lang="en-GB" sz="1800" baseline="30000" dirty="0"/>
              <a:t>2</a:t>
            </a:r>
          </a:p>
          <a:p>
            <a:pPr marL="342900" lvl="0" indent="-342900">
              <a:buFont typeface="Arial" panose="020B0604020202020204" pitchFamily="34" charset="0"/>
              <a:buChar char="•"/>
            </a:pPr>
            <a:r>
              <a:rPr lang="en-GB" sz="1800" dirty="0"/>
              <a:t>Blood samples for FBC, renal, clotting and liver function to be sent to local laboratory</a:t>
            </a:r>
          </a:p>
          <a:p>
            <a:pPr marL="342900" indent="-342900">
              <a:buFont typeface="Arial" panose="020B0604020202020204" pitchFamily="34" charset="0"/>
              <a:buChar char="•"/>
            </a:pPr>
            <a:r>
              <a:rPr lang="en-GB" sz="1800" dirty="0"/>
              <a:t>Urine sample to local laboratory for ACR</a:t>
            </a:r>
          </a:p>
          <a:p>
            <a:pPr marL="342900" lvl="0" indent="-342900">
              <a:buFont typeface="Arial" panose="020B0604020202020204" pitchFamily="34" charset="0"/>
              <a:buChar char="•"/>
            </a:pPr>
            <a:r>
              <a:rPr lang="en-GB" sz="1800" dirty="0"/>
              <a:t>Blood sample for PK and ADA analysis</a:t>
            </a:r>
            <a:r>
              <a:rPr lang="en-GB" sz="1800" baseline="30000" dirty="0"/>
              <a:t>1</a:t>
            </a:r>
          </a:p>
          <a:p>
            <a:pPr marL="342900" indent="-342900">
              <a:buFont typeface="Arial" panose="020B0604020202020204" pitchFamily="34" charset="0"/>
              <a:buChar char="•"/>
            </a:pPr>
            <a:r>
              <a:rPr lang="en-GB" sz="1800" dirty="0"/>
              <a:t>Update Concomitant Medications log</a:t>
            </a:r>
            <a:endParaRPr lang="en-GB" sz="1800" b="1" dirty="0"/>
          </a:p>
          <a:p>
            <a:pPr marL="342900" lvl="0" indent="-342900">
              <a:buFont typeface="Arial" panose="020B0604020202020204" pitchFamily="34" charset="0"/>
              <a:buChar char="•"/>
            </a:pPr>
            <a:r>
              <a:rPr lang="en-GB" sz="1800" dirty="0" smtClean="0"/>
              <a:t>Record SAEs as necessary</a:t>
            </a:r>
          </a:p>
          <a:p>
            <a:pPr marL="342900" indent="-342900">
              <a:buFont typeface="Arial" panose="020B0604020202020204" pitchFamily="34" charset="0"/>
              <a:buChar char="•"/>
            </a:pPr>
            <a:r>
              <a:rPr lang="en-US" sz="1800" dirty="0"/>
              <a:t>IgA, IgG, IgM to be collected as part of sample analysis</a:t>
            </a:r>
            <a:endParaRPr lang="en-GB" sz="1800" dirty="0"/>
          </a:p>
          <a:p>
            <a:pPr marL="342900" lvl="0" indent="-342900">
              <a:buFont typeface="Arial" panose="020B0604020202020204" pitchFamily="34" charset="0"/>
              <a:buChar char="•"/>
            </a:pPr>
            <a:endParaRPr lang="en-GB"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7" name="TextBox 6"/>
          <p:cNvSpPr txBox="1"/>
          <p:nvPr/>
        </p:nvSpPr>
        <p:spPr>
          <a:xfrm>
            <a:off x="838899" y="4362275"/>
            <a:ext cx="3897221" cy="523220"/>
          </a:xfrm>
          <a:prstGeom prst="rect">
            <a:avLst/>
          </a:prstGeom>
          <a:noFill/>
        </p:spPr>
        <p:txBody>
          <a:bodyPr wrap="none" rtlCol="0">
            <a:spAutoFit/>
          </a:bodyPr>
          <a:lstStyle/>
          <a:p>
            <a:r>
              <a:rPr lang="en-GB" baseline="30000" dirty="0"/>
              <a:t>1</a:t>
            </a:r>
            <a:r>
              <a:rPr lang="en-GB" dirty="0"/>
              <a:t>See PPD lab manual</a:t>
            </a:r>
          </a:p>
          <a:p>
            <a:r>
              <a:rPr lang="en-GB" baseline="30000" dirty="0"/>
              <a:t>2</a:t>
            </a:r>
            <a:r>
              <a:rPr lang="en-GB" dirty="0"/>
              <a:t>Samples to Clinical Immunology Service, UoB</a:t>
            </a:r>
          </a:p>
        </p:txBody>
      </p:sp>
    </p:spTree>
    <p:extLst>
      <p:ext uri="{BB962C8B-B14F-4D97-AF65-F5344CB8AC3E}">
        <p14:creationId xmlns:p14="http://schemas.microsoft.com/office/powerpoint/2010/main" val="11953094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2464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Day 169 visit</a:t>
            </a:r>
            <a:endParaRPr dirty="0">
              <a:solidFill>
                <a:srgbClr val="0070C0"/>
              </a:solidFill>
            </a:endParaRPr>
          </a:p>
        </p:txBody>
      </p:sp>
      <p:sp>
        <p:nvSpPr>
          <p:cNvPr id="5" name="Google Shape;219;p22"/>
          <p:cNvSpPr txBox="1">
            <a:spLocks/>
          </p:cNvSpPr>
          <p:nvPr/>
        </p:nvSpPr>
        <p:spPr>
          <a:xfrm>
            <a:off x="482444" y="1149614"/>
            <a:ext cx="8014547" cy="29507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0" indent="-342900">
              <a:buFont typeface="Arial" panose="020B0604020202020204" pitchFamily="34" charset="0"/>
              <a:buChar char="•"/>
            </a:pPr>
            <a:r>
              <a:rPr lang="en-GB" sz="1800" dirty="0"/>
              <a:t>Observations </a:t>
            </a:r>
          </a:p>
          <a:p>
            <a:pPr marL="342900" lvl="0" indent="-342900">
              <a:buFont typeface="Arial" panose="020B0604020202020204" pitchFamily="34" charset="0"/>
              <a:buChar char="•"/>
            </a:pPr>
            <a:r>
              <a:rPr lang="en-GB" sz="1800" dirty="0"/>
              <a:t>Update Concomitant Medications log</a:t>
            </a:r>
          </a:p>
          <a:p>
            <a:pPr marL="342900" lvl="0" indent="-342900">
              <a:buFont typeface="Arial" panose="020B0604020202020204" pitchFamily="34" charset="0"/>
              <a:buChar char="•"/>
            </a:pPr>
            <a:r>
              <a:rPr lang="en-GB" sz="1800" dirty="0"/>
              <a:t>SARS-CoV-2 antibody blood sample to CIS</a:t>
            </a:r>
            <a:r>
              <a:rPr lang="en-GB" sz="1800" baseline="30000" dirty="0"/>
              <a:t>2</a:t>
            </a:r>
          </a:p>
          <a:p>
            <a:pPr marL="342900" lvl="0" indent="-342900">
              <a:buFont typeface="Arial" panose="020B0604020202020204" pitchFamily="34" charset="0"/>
              <a:buChar char="•"/>
            </a:pPr>
            <a:r>
              <a:rPr lang="en-GB" sz="1800" dirty="0"/>
              <a:t>Blood samples for FBC, renal, clotting and liver function to be sent to local laboratory</a:t>
            </a:r>
          </a:p>
          <a:p>
            <a:pPr marL="342900" indent="-342900">
              <a:buFont typeface="Arial" panose="020B0604020202020204" pitchFamily="34" charset="0"/>
              <a:buChar char="•"/>
            </a:pPr>
            <a:r>
              <a:rPr lang="en-GB" sz="1800" dirty="0"/>
              <a:t>Urine sample to local laboratory for ACR and Pregnancy test for WOCBP</a:t>
            </a:r>
          </a:p>
          <a:p>
            <a:pPr marL="342900" lvl="0" indent="-342900">
              <a:buFont typeface="Arial" panose="020B0604020202020204" pitchFamily="34" charset="0"/>
              <a:buChar char="•"/>
            </a:pPr>
            <a:r>
              <a:rPr lang="en-GB" sz="1800" dirty="0"/>
              <a:t>Blood sample for PK and ADA analysis</a:t>
            </a:r>
            <a:r>
              <a:rPr lang="en-GB" sz="1800" baseline="30000" dirty="0"/>
              <a:t>1</a:t>
            </a:r>
            <a:endParaRPr lang="en-GB" sz="1800" b="1" dirty="0"/>
          </a:p>
          <a:p>
            <a:pPr marL="342900" lvl="0" indent="-342900">
              <a:buFont typeface="Arial" panose="020B0604020202020204" pitchFamily="34" charset="0"/>
              <a:buChar char="•"/>
            </a:pPr>
            <a:r>
              <a:rPr lang="en-GB" sz="1800" dirty="0"/>
              <a:t>Record SAEs as </a:t>
            </a:r>
            <a:r>
              <a:rPr lang="en-GB" sz="1800" dirty="0" smtClean="0"/>
              <a:t>necessary</a:t>
            </a:r>
          </a:p>
          <a:p>
            <a:pPr marL="342900" indent="-342900">
              <a:buFont typeface="Arial" panose="020B0604020202020204" pitchFamily="34" charset="0"/>
              <a:buChar char="•"/>
            </a:pPr>
            <a:r>
              <a:rPr lang="en-US" sz="1800" dirty="0"/>
              <a:t>IgA, IgG, IgM to be collected as part of sample analysis</a:t>
            </a:r>
            <a:endParaRPr lang="en-GB" sz="1800" dirty="0"/>
          </a:p>
          <a:p>
            <a:pPr marL="342900" lvl="0" indent="-342900">
              <a:buFont typeface="Arial" panose="020B0604020202020204" pitchFamily="34" charset="0"/>
              <a:buChar char="•"/>
            </a:pPr>
            <a:endParaRPr lang="en-GB"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7" name="TextBox 6"/>
          <p:cNvSpPr txBox="1"/>
          <p:nvPr/>
        </p:nvSpPr>
        <p:spPr>
          <a:xfrm>
            <a:off x="838899" y="4362275"/>
            <a:ext cx="3897221" cy="523220"/>
          </a:xfrm>
          <a:prstGeom prst="rect">
            <a:avLst/>
          </a:prstGeom>
          <a:noFill/>
        </p:spPr>
        <p:txBody>
          <a:bodyPr wrap="none" rtlCol="0">
            <a:spAutoFit/>
          </a:bodyPr>
          <a:lstStyle/>
          <a:p>
            <a:r>
              <a:rPr lang="en-GB" baseline="30000" dirty="0"/>
              <a:t>1</a:t>
            </a:r>
            <a:r>
              <a:rPr lang="en-GB" dirty="0"/>
              <a:t>See PPD lab manual</a:t>
            </a:r>
          </a:p>
          <a:p>
            <a:r>
              <a:rPr lang="en-GB" baseline="30000" dirty="0"/>
              <a:t>2</a:t>
            </a:r>
            <a:r>
              <a:rPr lang="en-GB" dirty="0"/>
              <a:t>Samples to Clinical Immunology Service, UoB</a:t>
            </a:r>
          </a:p>
        </p:txBody>
      </p:sp>
    </p:spTree>
    <p:extLst>
      <p:ext uri="{BB962C8B-B14F-4D97-AF65-F5344CB8AC3E}">
        <p14:creationId xmlns:p14="http://schemas.microsoft.com/office/powerpoint/2010/main" val="3347434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2464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ADA and PK samples</a:t>
            </a:r>
            <a:endParaRPr dirty="0">
              <a:solidFill>
                <a:srgbClr val="0070C0"/>
              </a:solidFill>
            </a:endParaRPr>
          </a:p>
        </p:txBody>
      </p:sp>
      <p:sp>
        <p:nvSpPr>
          <p:cNvPr id="5" name="Google Shape;219;p22"/>
          <p:cNvSpPr txBox="1">
            <a:spLocks/>
          </p:cNvSpPr>
          <p:nvPr/>
        </p:nvSpPr>
        <p:spPr>
          <a:xfrm>
            <a:off x="482444" y="713386"/>
            <a:ext cx="8014547" cy="295074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r>
              <a:rPr lang="en-GB" sz="1800" dirty="0"/>
              <a:t>Day 1</a:t>
            </a:r>
          </a:p>
          <a:p>
            <a:pPr marL="285750" lvl="0" indent="-285750">
              <a:buFont typeface="Arial" panose="020B0604020202020204" pitchFamily="34" charset="0"/>
              <a:buChar char="•"/>
            </a:pPr>
            <a:r>
              <a:rPr lang="en-GB" sz="1800" dirty="0"/>
              <a:t>Anti-Drug Antibody – pre-infusion</a:t>
            </a:r>
          </a:p>
          <a:p>
            <a:pPr marL="285750" lvl="0" indent="-285750">
              <a:buFont typeface="Arial" panose="020B0604020202020204" pitchFamily="34" charset="0"/>
              <a:buChar char="•"/>
            </a:pPr>
            <a:r>
              <a:rPr lang="en-GB" sz="1800" dirty="0"/>
              <a:t>PK – within one hour of infusion finishing</a:t>
            </a:r>
          </a:p>
          <a:p>
            <a:pPr lvl="0"/>
            <a:endParaRPr lang="en-GB" sz="1800" dirty="0"/>
          </a:p>
          <a:p>
            <a:pPr lvl="0"/>
            <a:r>
              <a:rPr lang="en-GB" sz="1800" dirty="0"/>
              <a:t>Day 29</a:t>
            </a:r>
          </a:p>
          <a:p>
            <a:pPr marL="285750" lvl="0" indent="-285750">
              <a:buFont typeface="Arial" panose="020B0604020202020204" pitchFamily="34" charset="0"/>
              <a:buChar char="•"/>
            </a:pPr>
            <a:r>
              <a:rPr lang="en-GB" sz="1800" dirty="0"/>
              <a:t>ADA and PK</a:t>
            </a:r>
          </a:p>
          <a:p>
            <a:pPr lvl="0"/>
            <a:endParaRPr lang="en-GB" sz="1800" dirty="0"/>
          </a:p>
          <a:p>
            <a:pPr>
              <a:spcBef>
                <a:spcPts val="400"/>
              </a:spcBef>
              <a:buSzPts val="2000"/>
            </a:pPr>
            <a:r>
              <a:rPr lang="en-GB" sz="1800" dirty="0"/>
              <a:t>Day 85</a:t>
            </a:r>
          </a:p>
          <a:p>
            <a:pPr marL="285750" indent="-285750">
              <a:spcBef>
                <a:spcPts val="400"/>
              </a:spcBef>
              <a:buSzPts val="2000"/>
              <a:buFont typeface="Arial" panose="020B0604020202020204" pitchFamily="34" charset="0"/>
              <a:buChar char="•"/>
            </a:pPr>
            <a:r>
              <a:rPr lang="en-GB" sz="1800" dirty="0"/>
              <a:t>PK only</a:t>
            </a:r>
          </a:p>
          <a:p>
            <a:pPr marL="285750" indent="-285750">
              <a:spcBef>
                <a:spcPts val="400"/>
              </a:spcBef>
              <a:buSzPts val="2000"/>
              <a:buFont typeface="Arial" panose="020B0604020202020204" pitchFamily="34" charset="0"/>
              <a:buChar char="•"/>
            </a:pPr>
            <a:endParaRPr lang="en-GB" sz="1800" dirty="0"/>
          </a:p>
          <a:p>
            <a:pPr>
              <a:spcBef>
                <a:spcPts val="400"/>
              </a:spcBef>
              <a:buSzPts val="2000"/>
            </a:pPr>
            <a:r>
              <a:rPr lang="en-GB" sz="1800" dirty="0"/>
              <a:t>Day 169</a:t>
            </a:r>
          </a:p>
          <a:p>
            <a:pPr marL="285750" indent="-285750">
              <a:spcBef>
                <a:spcPts val="400"/>
              </a:spcBef>
              <a:buSzPts val="2000"/>
              <a:buFont typeface="Arial" panose="020B0604020202020204" pitchFamily="34" charset="0"/>
              <a:buChar char="•"/>
            </a:pPr>
            <a:r>
              <a:rPr lang="en-GB" sz="1800" dirty="0"/>
              <a:t>ADA and PK</a:t>
            </a:r>
          </a:p>
          <a:p>
            <a:pPr>
              <a:spcBef>
                <a:spcPts val="400"/>
              </a:spcBef>
              <a:buSzPts val="2000"/>
            </a:pPr>
            <a:endParaRPr lang="en-GB" sz="1800" dirty="0"/>
          </a:p>
          <a:p>
            <a:pPr>
              <a:spcBef>
                <a:spcPts val="400"/>
              </a:spcBef>
              <a:buSzPts val="2000"/>
            </a:pPr>
            <a:r>
              <a:rPr lang="en-GB" sz="1800" dirty="0"/>
              <a:t>NB SEPARATE PPD COURIER</a:t>
            </a:r>
          </a:p>
          <a:p>
            <a:pPr>
              <a:spcBef>
                <a:spcPts val="400"/>
              </a:spcBef>
              <a:buSzPts val="2000"/>
            </a:pPr>
            <a:endParaRPr lang="en-GB" dirty="0"/>
          </a:p>
        </p:txBody>
      </p:sp>
      <p:sp>
        <p:nvSpPr>
          <p:cNvPr id="6" name="Google Shape;219;p22"/>
          <p:cNvSpPr txBox="1">
            <a:spLocks/>
          </p:cNvSpPr>
          <p:nvPr/>
        </p:nvSpPr>
        <p:spPr>
          <a:xfrm>
            <a:off x="5047454" y="4632444"/>
            <a:ext cx="3878431" cy="5771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r>
              <a:rPr lang="en-GB" sz="1800" dirty="0"/>
              <a:t>Page 32 – study specific information</a:t>
            </a:r>
          </a:p>
          <a:p>
            <a:pPr>
              <a:spcBef>
                <a:spcPts val="400"/>
              </a:spcBef>
              <a:buSzPts val="2000"/>
            </a:pPr>
            <a:endParaRPr lang="en-GB"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973" y="561916"/>
            <a:ext cx="3671392" cy="4093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88128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774" y="0"/>
            <a:ext cx="7166610" cy="857250"/>
          </a:xfrm>
        </p:spPr>
        <p:txBody>
          <a:bodyPr/>
          <a:lstStyle/>
          <a:p>
            <a:pPr algn="l"/>
            <a:r>
              <a:rPr lang="en-GB" sz="3670" dirty="0">
                <a:solidFill>
                  <a:schemeClr val="accent1"/>
                </a:solidFill>
              </a:rPr>
              <a:t>Registration with PPD </a:t>
            </a:r>
          </a:p>
        </p:txBody>
      </p:sp>
      <p:sp>
        <p:nvSpPr>
          <p:cNvPr id="3" name="TextBox 2"/>
          <p:cNvSpPr txBox="1"/>
          <p:nvPr/>
        </p:nvSpPr>
        <p:spPr>
          <a:xfrm>
            <a:off x="316395" y="697140"/>
            <a:ext cx="7820089" cy="954107"/>
          </a:xfrm>
          <a:prstGeom prst="rect">
            <a:avLst/>
          </a:prstGeom>
          <a:noFill/>
        </p:spPr>
        <p:txBody>
          <a:bodyPr wrap="none" rtlCol="0">
            <a:spAutoFit/>
          </a:bodyPr>
          <a:lstStyle/>
          <a:p>
            <a:pPr marL="182563" indent="-182563">
              <a:buFont typeface="Arial" panose="020B0604020202020204" pitchFamily="34" charset="0"/>
              <a:buChar char="•"/>
            </a:pPr>
            <a:r>
              <a:rPr lang="en-GB" dirty="0"/>
              <a:t>This form below to be completed by site team (before activation) and returned to the CCTU.</a:t>
            </a:r>
          </a:p>
          <a:p>
            <a:pPr marL="182563" indent="-182563">
              <a:buFont typeface="Arial" panose="020B0604020202020204" pitchFamily="34" charset="0"/>
              <a:buChar char="•"/>
            </a:pPr>
            <a:r>
              <a:rPr lang="en-GB" dirty="0"/>
              <a:t>Provided users will receive an email to set up an account, once setup users can provide other </a:t>
            </a:r>
            <a:br>
              <a:rPr lang="en-GB" dirty="0"/>
            </a:br>
            <a:r>
              <a:rPr lang="en-GB" dirty="0"/>
              <a:t>local users access to the system</a:t>
            </a:r>
          </a:p>
          <a:p>
            <a:pPr marL="182563" indent="-182563">
              <a:buFont typeface="Arial" panose="020B0604020202020204" pitchFamily="34" charset="0"/>
              <a:buChar char="•"/>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95" y="1814789"/>
            <a:ext cx="8448932" cy="3055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2866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1787" y="304195"/>
            <a:ext cx="1732213" cy="389394"/>
          </a:xfrm>
          <a:prstGeom prst="rect">
            <a:avLst/>
          </a:prstGeom>
        </p:spPr>
      </p:pic>
      <p:pic>
        <p:nvPicPr>
          <p:cNvPr id="5" name="Picture 4"/>
          <p:cNvPicPr/>
          <p:nvPr/>
        </p:nvPicPr>
        <p:blipFill>
          <a:blip r:embed="rId4"/>
          <a:stretch>
            <a:fillRect/>
          </a:stretch>
        </p:blipFill>
        <p:spPr>
          <a:xfrm>
            <a:off x="400263" y="382773"/>
            <a:ext cx="6730640" cy="3285918"/>
          </a:xfrm>
          <a:prstGeom prst="rect">
            <a:avLst/>
          </a:prstGeom>
          <a:noFill/>
          <a:ln>
            <a:solidFill>
              <a:schemeClr val="accent1"/>
            </a:solidFill>
          </a:ln>
        </p:spPr>
      </p:pic>
      <p:sp>
        <p:nvSpPr>
          <p:cNvPr id="2" name="TextBox 1"/>
          <p:cNvSpPr txBox="1"/>
          <p:nvPr/>
        </p:nvSpPr>
        <p:spPr>
          <a:xfrm>
            <a:off x="308113" y="3913506"/>
            <a:ext cx="7722704" cy="954107"/>
          </a:xfrm>
          <a:prstGeom prst="rect">
            <a:avLst/>
          </a:prstGeom>
          <a:noFill/>
        </p:spPr>
        <p:txBody>
          <a:bodyPr wrap="square" rtlCol="0">
            <a:spAutoFit/>
          </a:bodyPr>
          <a:lstStyle/>
          <a:p>
            <a:r>
              <a:rPr lang="en-GB" dirty="0"/>
              <a:t>PPD Kits will include the above items</a:t>
            </a:r>
          </a:p>
          <a:p>
            <a:r>
              <a:rPr lang="en-GB" dirty="0"/>
              <a:t>These can be ordered from the CCTU via </a:t>
            </a:r>
            <a:r>
              <a:rPr lang="en-GB" dirty="0">
                <a:hlinkClick r:id="rId5"/>
              </a:rPr>
              <a:t>add-tr.protect@nhs.net</a:t>
            </a:r>
            <a:endParaRPr lang="en-GB" dirty="0"/>
          </a:p>
          <a:p>
            <a:r>
              <a:rPr lang="en-GB" dirty="0"/>
              <a:t>Sites will also require a bar code scanner or mobile phone app to process barcodes</a:t>
            </a:r>
          </a:p>
          <a:p>
            <a:r>
              <a:rPr lang="en-GB" dirty="0"/>
              <a:t>See </a:t>
            </a:r>
            <a:r>
              <a:rPr lang="en-US" dirty="0"/>
              <a:t>GSK 218216 (PROTECT-V) Lab Manual V3 11 MAY 2022 for detailed process.</a:t>
            </a:r>
            <a:endParaRPr lang="en-GB" dirty="0"/>
          </a:p>
        </p:txBody>
      </p:sp>
    </p:spTree>
    <p:extLst>
      <p:ext uri="{BB962C8B-B14F-4D97-AF65-F5344CB8AC3E}">
        <p14:creationId xmlns:p14="http://schemas.microsoft.com/office/powerpoint/2010/main" val="42094630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p24"/>
          <p:cNvSpPr txBox="1">
            <a:spLocks noGrp="1"/>
          </p:cNvSpPr>
          <p:nvPr>
            <p:ph type="title"/>
          </p:nvPr>
        </p:nvSpPr>
        <p:spPr>
          <a:xfrm>
            <a:off x="457200" y="-2464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Telephone assessments</a:t>
            </a:r>
            <a:endParaRPr dirty="0">
              <a:solidFill>
                <a:srgbClr val="0070C0"/>
              </a:solidFill>
            </a:endParaRPr>
          </a:p>
        </p:txBody>
      </p:sp>
      <p:sp>
        <p:nvSpPr>
          <p:cNvPr id="5" name="Google Shape;219;p22"/>
          <p:cNvSpPr txBox="1">
            <a:spLocks/>
          </p:cNvSpPr>
          <p:nvPr/>
        </p:nvSpPr>
        <p:spPr>
          <a:xfrm>
            <a:off x="482444" y="1149614"/>
            <a:ext cx="8014547" cy="22647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0" indent="-342900">
              <a:buFont typeface="Arial" panose="020B0604020202020204" pitchFamily="34" charset="0"/>
              <a:buChar char="•"/>
            </a:pPr>
            <a:r>
              <a:rPr lang="en-US" sz="2000" dirty="0"/>
              <a:t>Weeks 1 (Day 8), 2 (Day 15), 6 (Day 43), 8 (Day 57), 10 (Day 71), 16 (Day 113), 20 (Day 141), 28 (Day 197), 32 (Day 225), 36 (Day 253). Week 48 (Day 337) – Final study telephone call</a:t>
            </a:r>
          </a:p>
          <a:p>
            <a:pPr marL="342900" lvl="0" indent="-342900">
              <a:buFont typeface="Arial" panose="020B0604020202020204" pitchFamily="34" charset="0"/>
              <a:buChar char="•"/>
            </a:pPr>
            <a:r>
              <a:rPr lang="en-GB" sz="2000" dirty="0" smtClean="0"/>
              <a:t>Record </a:t>
            </a:r>
            <a:r>
              <a:rPr lang="en-GB" sz="2000" dirty="0"/>
              <a:t>if any SAEs</a:t>
            </a:r>
          </a:p>
          <a:p>
            <a:pPr marL="342900" lvl="0" indent="-342900">
              <a:buFont typeface="Arial" panose="020B0604020202020204" pitchFamily="34" charset="0"/>
              <a:buChar char="•"/>
            </a:pPr>
            <a:r>
              <a:rPr lang="en-GB" sz="2000" dirty="0"/>
              <a:t>Update the concomitant medications log</a:t>
            </a:r>
          </a:p>
          <a:p>
            <a:pPr marL="342900" lvl="0" indent="-342900">
              <a:buFont typeface="Arial" panose="020B0604020202020204" pitchFamily="34" charset="0"/>
              <a:buChar char="•"/>
            </a:pPr>
            <a:r>
              <a:rPr lang="en-GB" sz="2000" dirty="0"/>
              <a:t>Ask the participant about any COVID-19 vaccinations received </a:t>
            </a:r>
          </a:p>
          <a:p>
            <a:pPr marL="342900" lvl="0" indent="-342900">
              <a:buFont typeface="Arial" panose="020B0604020202020204" pitchFamily="34" charset="0"/>
              <a:buChar char="•"/>
            </a:pPr>
            <a:r>
              <a:rPr lang="en-GB" sz="2000" dirty="0"/>
              <a:t>Ask about any symptoms suggestive of potential side effects of the trial medication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315723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C1DAD-7F8D-4722-B0F3-9D9D9936E755}"/>
              </a:ext>
            </a:extLst>
          </p:cNvPr>
          <p:cNvSpPr>
            <a:spLocks noGrp="1"/>
          </p:cNvSpPr>
          <p:nvPr>
            <p:ph type="title"/>
          </p:nvPr>
        </p:nvSpPr>
        <p:spPr/>
        <p:txBody>
          <a:bodyPr/>
          <a:lstStyle/>
          <a:p>
            <a:pPr algn="l"/>
            <a:r>
              <a:rPr lang="en-GB" dirty="0">
                <a:solidFill>
                  <a:srgbClr val="0070C0"/>
                </a:solidFill>
              </a:rPr>
              <a:t>PROTECT-V trial rationale</a:t>
            </a:r>
          </a:p>
        </p:txBody>
      </p:sp>
      <p:sp>
        <p:nvSpPr>
          <p:cNvPr id="3" name="Text Placeholder 2">
            <a:extLst>
              <a:ext uri="{FF2B5EF4-FFF2-40B4-BE49-F238E27FC236}">
                <a16:creationId xmlns:a16="http://schemas.microsoft.com/office/drawing/2014/main" id="{540F52E3-E657-46B5-9710-832010804592}"/>
              </a:ext>
            </a:extLst>
          </p:cNvPr>
          <p:cNvSpPr>
            <a:spLocks noGrp="1"/>
          </p:cNvSpPr>
          <p:nvPr>
            <p:ph type="body" idx="1"/>
          </p:nvPr>
        </p:nvSpPr>
        <p:spPr>
          <a:xfrm>
            <a:off x="457200" y="1200152"/>
            <a:ext cx="8229600" cy="3168649"/>
          </a:xfrm>
        </p:spPr>
        <p:txBody>
          <a:bodyPr>
            <a:normAutofit fontScale="32500" lnSpcReduction="20000"/>
          </a:bodyPr>
          <a:lstStyle/>
          <a:p>
            <a:r>
              <a:rPr lang="en-GB" sz="4000" dirty="0"/>
              <a:t>Nationally prioritised platform (CUE-TIP study)</a:t>
            </a:r>
          </a:p>
          <a:p>
            <a:r>
              <a:rPr lang="en-GB" sz="4000" dirty="0"/>
              <a:t>Pre-exposure prophylaxis</a:t>
            </a:r>
          </a:p>
          <a:p>
            <a:r>
              <a:rPr lang="en-GB" sz="4000" dirty="0"/>
              <a:t>Vulnerable patient populations</a:t>
            </a:r>
          </a:p>
          <a:p>
            <a:pPr lvl="1"/>
            <a:r>
              <a:rPr lang="en-GB" sz="4300" dirty="0"/>
              <a:t>renal patients, transplant patients, renal autoimmune disease</a:t>
            </a:r>
          </a:p>
          <a:p>
            <a:pPr lvl="1"/>
            <a:r>
              <a:rPr lang="en-GB" sz="4300" dirty="0" err="1"/>
              <a:t>sotrovimab</a:t>
            </a:r>
            <a:r>
              <a:rPr lang="en-GB" sz="4300" dirty="0"/>
              <a:t> arm will also include oncology, haematology, primary immune deficiency patients, other autoimmune/</a:t>
            </a:r>
            <a:r>
              <a:rPr lang="en-GB" sz="4300" dirty="0" err="1"/>
              <a:t>autoinflammatory</a:t>
            </a:r>
            <a:r>
              <a:rPr lang="en-GB" sz="4300" dirty="0"/>
              <a:t> conditions</a:t>
            </a:r>
          </a:p>
          <a:p>
            <a:pPr lvl="1"/>
            <a:r>
              <a:rPr lang="en-GB" sz="4300" dirty="0"/>
              <a:t>Many of these patients mount sub-optimal responses to vaccination</a:t>
            </a:r>
          </a:p>
          <a:p>
            <a:pPr marL="0" indent="0">
              <a:buNone/>
            </a:pPr>
            <a:endParaRPr lang="en-GB" sz="2900" dirty="0"/>
          </a:p>
          <a:p>
            <a:r>
              <a:rPr lang="en-GB" sz="4000" dirty="0"/>
              <a:t>Primary endpoint – symptomatic COVID-19 infection (either by PCR or lateral flow test)</a:t>
            </a:r>
          </a:p>
          <a:p>
            <a:r>
              <a:rPr lang="en-GB" sz="4000" dirty="0"/>
              <a:t>Pragmatic </a:t>
            </a:r>
          </a:p>
          <a:p>
            <a:pPr lvl="1"/>
            <a:r>
              <a:rPr lang="en-GB" sz="4000" dirty="0"/>
              <a:t>Broad inclusion and exclusion criteria</a:t>
            </a:r>
          </a:p>
          <a:p>
            <a:pPr lvl="1"/>
            <a:r>
              <a:rPr lang="en-GB" sz="4000" dirty="0"/>
              <a:t>Minimal study visits</a:t>
            </a:r>
          </a:p>
          <a:p>
            <a:pPr lvl="1"/>
            <a:r>
              <a:rPr lang="en-GB" sz="4000" dirty="0"/>
              <a:t>Remote follow up and linkage with UKHSA (</a:t>
            </a:r>
            <a:r>
              <a:rPr lang="en-GB" sz="4000" dirty="0" smtClean="0"/>
              <a:t>formerly PHE)</a:t>
            </a:r>
            <a:endParaRPr lang="en-GB" sz="4000" dirty="0"/>
          </a:p>
          <a:p>
            <a:pPr marL="114300" indent="0">
              <a:buNone/>
            </a:pPr>
            <a:r>
              <a:rPr lang="en-GB" sz="2900" dirty="0">
                <a:solidFill>
                  <a:srgbClr val="FF0000"/>
                </a:solidFill>
              </a:rPr>
              <a:t>	</a:t>
            </a:r>
          </a:p>
          <a:p>
            <a:endParaRPr lang="en-GB" dirty="0"/>
          </a:p>
        </p:txBody>
      </p:sp>
      <p:pic>
        <p:nvPicPr>
          <p:cNvPr id="10" name="Picture 9" descr="PROTECT_V"/>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5605" y="94615"/>
            <a:ext cx="1669330" cy="427900"/>
          </a:xfrm>
          <a:prstGeom prst="rect">
            <a:avLst/>
          </a:prstGeom>
          <a:noFill/>
          <a:ln>
            <a:noFill/>
          </a:ln>
        </p:spPr>
      </p:pic>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Tree>
    <p:extLst>
      <p:ext uri="{BB962C8B-B14F-4D97-AF65-F5344CB8AC3E}">
        <p14:creationId xmlns:p14="http://schemas.microsoft.com/office/powerpoint/2010/main" val="33998693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lvl="0" algn="l"/>
            <a:r>
              <a:rPr lang="en-GB" dirty="0">
                <a:solidFill>
                  <a:srgbClr val="0070C0"/>
                </a:solidFill>
              </a:rPr>
              <a:t>Unscheduled Assessments</a:t>
            </a:r>
            <a:br>
              <a:rPr lang="en-GB" dirty="0">
                <a:solidFill>
                  <a:srgbClr val="0070C0"/>
                </a:solidFill>
              </a:rPr>
            </a:br>
            <a:r>
              <a:rPr lang="en-GB" sz="1600" dirty="0">
                <a:solidFill>
                  <a:srgbClr val="0070C0"/>
                </a:solidFill>
              </a:rPr>
              <a:t>If a patients develops symptoms suggestive of COVID-19</a:t>
            </a:r>
            <a:endParaRPr sz="1600" dirty="0">
              <a:solidFill>
                <a:srgbClr val="0070C0"/>
              </a:solidFill>
            </a:endParaRPr>
          </a:p>
        </p:txBody>
      </p:sp>
      <p:graphicFrame>
        <p:nvGraphicFramePr>
          <p:cNvPr id="3" name="Diagram 2"/>
          <p:cNvGraphicFramePr/>
          <p:nvPr>
            <p:extLst>
              <p:ext uri="{D42A27DB-BD31-4B8C-83A1-F6EECF244321}">
                <p14:modId xmlns:p14="http://schemas.microsoft.com/office/powerpoint/2010/main" val="1957567453"/>
              </p:ext>
            </p:extLst>
          </p:nvPr>
        </p:nvGraphicFramePr>
        <p:xfrm>
          <a:off x="1180071" y="1569307"/>
          <a:ext cx="6781182" cy="2753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457200" y="1117993"/>
            <a:ext cx="3870960" cy="307777"/>
          </a:xfrm>
          <a:prstGeom prst="rect">
            <a:avLst/>
          </a:prstGeom>
          <a:noFill/>
        </p:spPr>
        <p:txBody>
          <a:bodyPr wrap="square" rtlCol="0">
            <a:spAutoFit/>
          </a:bodyPr>
          <a:lstStyle/>
          <a:p>
            <a:r>
              <a:rPr lang="en-GB" dirty="0"/>
              <a:t>Participants are required to:</a:t>
            </a:r>
          </a:p>
        </p:txBody>
      </p:sp>
      <p:grpSp>
        <p:nvGrpSpPr>
          <p:cNvPr id="6" name="Google Shape;80;p12"/>
          <p:cNvGrpSpPr/>
          <p:nvPr/>
        </p:nvGrpSpPr>
        <p:grpSpPr>
          <a:xfrm>
            <a:off x="919956" y="4506690"/>
            <a:ext cx="7300359" cy="483486"/>
            <a:chOff x="1031608" y="4631018"/>
            <a:chExt cx="6866401" cy="384267"/>
          </a:xfrm>
        </p:grpSpPr>
        <p:pic>
          <p:nvPicPr>
            <p:cNvPr id="7" name="Google Shape;81;p12"/>
            <p:cNvPicPr preferRelativeResize="0"/>
            <p:nvPr/>
          </p:nvPicPr>
          <p:blipFill rotWithShape="1">
            <a:blip r:embed="rId8">
              <a:alphaModFix/>
            </a:blip>
            <a:srcRect/>
            <a:stretch/>
          </p:blipFill>
          <p:spPr>
            <a:xfrm>
              <a:off x="4810605" y="4631018"/>
              <a:ext cx="1000125" cy="384267"/>
            </a:xfrm>
            <a:prstGeom prst="rect">
              <a:avLst/>
            </a:prstGeom>
            <a:noFill/>
            <a:ln>
              <a:noFill/>
            </a:ln>
          </p:spPr>
        </p:pic>
        <p:pic>
          <p:nvPicPr>
            <p:cNvPr id="8" name="Google Shape;82;p12"/>
            <p:cNvPicPr preferRelativeResize="0"/>
            <p:nvPr/>
          </p:nvPicPr>
          <p:blipFill rotWithShape="1">
            <a:blip r:embed="rId9">
              <a:alphaModFix/>
            </a:blip>
            <a:srcRect/>
            <a:stretch/>
          </p:blipFill>
          <p:spPr>
            <a:xfrm>
              <a:off x="1031608" y="4676441"/>
              <a:ext cx="3357563" cy="326157"/>
            </a:xfrm>
            <a:prstGeom prst="rect">
              <a:avLst/>
            </a:prstGeom>
            <a:noFill/>
            <a:ln>
              <a:noFill/>
            </a:ln>
          </p:spPr>
        </p:pic>
        <p:pic>
          <p:nvPicPr>
            <p:cNvPr id="9" name="Google Shape;83;p12"/>
            <p:cNvPicPr preferRelativeResize="0"/>
            <p:nvPr/>
          </p:nvPicPr>
          <p:blipFill rotWithShape="1">
            <a:blip r:embed="rId10">
              <a:alphaModFix/>
            </a:blip>
            <a:srcRect/>
            <a:stretch/>
          </p:blipFill>
          <p:spPr>
            <a:xfrm>
              <a:off x="6083496" y="4676441"/>
              <a:ext cx="1814513" cy="295981"/>
            </a:xfrm>
            <a:prstGeom prst="rect">
              <a:avLst/>
            </a:prstGeom>
            <a:noFill/>
            <a:ln>
              <a:noFill/>
            </a:ln>
          </p:spPr>
        </p:pic>
      </p:grpSp>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86774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lvl="0" algn="l"/>
            <a:r>
              <a:rPr lang="en-GB" dirty="0">
                <a:solidFill>
                  <a:srgbClr val="0070C0"/>
                </a:solidFill>
              </a:rPr>
              <a:t>COVID-19 infection during trial</a:t>
            </a:r>
            <a:br>
              <a:rPr lang="en-GB" dirty="0">
                <a:solidFill>
                  <a:srgbClr val="0070C0"/>
                </a:solidFill>
              </a:rPr>
            </a:br>
            <a:endParaRPr sz="1600" dirty="0">
              <a:solidFill>
                <a:srgbClr val="0070C0"/>
              </a:solidFill>
            </a:endParaRPr>
          </a:p>
        </p:txBody>
      </p:sp>
      <p:grpSp>
        <p:nvGrpSpPr>
          <p:cNvPr id="6" name="Google Shape;80;p12"/>
          <p:cNvGrpSpPr/>
          <p:nvPr/>
        </p:nvGrpSpPr>
        <p:grpSpPr>
          <a:xfrm>
            <a:off x="919956" y="4506690"/>
            <a:ext cx="7300359" cy="483486"/>
            <a:chOff x="1031608" y="4631018"/>
            <a:chExt cx="6866401" cy="384267"/>
          </a:xfrm>
        </p:grpSpPr>
        <p:pic>
          <p:nvPicPr>
            <p:cNvPr id="7"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8"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9"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2" name="TextBox 1">
            <a:extLst>
              <a:ext uri="{FF2B5EF4-FFF2-40B4-BE49-F238E27FC236}">
                <a16:creationId xmlns:a16="http://schemas.microsoft.com/office/drawing/2014/main" id="{23E85F24-6067-4CBF-AD18-00779A5CD833}"/>
              </a:ext>
            </a:extLst>
          </p:cNvPr>
          <p:cNvSpPr txBox="1"/>
          <p:nvPr/>
        </p:nvSpPr>
        <p:spPr>
          <a:xfrm>
            <a:off x="2629948" y="1719744"/>
            <a:ext cx="3169457" cy="1200329"/>
          </a:xfrm>
          <a:prstGeom prst="rect">
            <a:avLst/>
          </a:prstGeom>
          <a:noFill/>
        </p:spPr>
        <p:txBody>
          <a:bodyPr wrap="none" rtlCol="0">
            <a:spAutoFit/>
          </a:bodyPr>
          <a:lstStyle/>
          <a:p>
            <a:r>
              <a:rPr lang="en-GB" sz="1800" b="1" u="sng" dirty="0">
                <a:solidFill>
                  <a:srgbClr val="FF0000"/>
                </a:solidFill>
                <a:latin typeface="Calibri" panose="020F0502020204030204" pitchFamily="34" charset="0"/>
                <a:cs typeface="Calibri" panose="020F0502020204030204" pitchFamily="34" charset="0"/>
              </a:rPr>
              <a:t>All patients should receive SoC </a:t>
            </a:r>
          </a:p>
          <a:p>
            <a:endParaRPr lang="en-GB" sz="1800" dirty="0">
              <a:latin typeface="Calibri" panose="020F0502020204030204" pitchFamily="34" charset="0"/>
              <a:cs typeface="Calibri" panose="020F0502020204030204" pitchFamily="34" charset="0"/>
            </a:endParaRPr>
          </a:p>
          <a:p>
            <a:pPr algn="ctr"/>
            <a:r>
              <a:rPr lang="en-GB" sz="1800" dirty="0">
                <a:latin typeface="Calibri" panose="020F0502020204030204" pitchFamily="34" charset="0"/>
                <a:cs typeface="Calibri" panose="020F0502020204030204" pitchFamily="34" charset="0"/>
              </a:rPr>
              <a:t>Unblinding is not required</a:t>
            </a:r>
          </a:p>
          <a:p>
            <a:endParaRPr lang="en-GB"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591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lvl="0" algn="l"/>
            <a:r>
              <a:rPr lang="en-GB" dirty="0">
                <a:solidFill>
                  <a:srgbClr val="0070C0"/>
                </a:solidFill>
              </a:rPr>
              <a:t>COVID-19 infection during trial</a:t>
            </a:r>
            <a:endParaRPr sz="1600" dirty="0">
              <a:solidFill>
                <a:srgbClr val="0070C0"/>
              </a:solidFill>
            </a:endParaRPr>
          </a:p>
        </p:txBody>
      </p:sp>
      <p:sp>
        <p:nvSpPr>
          <p:cNvPr id="4" name="Google Shape;219;p22"/>
          <p:cNvSpPr txBox="1">
            <a:spLocks/>
          </p:cNvSpPr>
          <p:nvPr/>
        </p:nvSpPr>
        <p:spPr>
          <a:xfrm>
            <a:off x="387618" y="992522"/>
            <a:ext cx="8014547" cy="306165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1" indent="-342900">
              <a:buFont typeface="Arial" panose="020B0604020202020204" pitchFamily="34" charset="0"/>
              <a:buChar char="•"/>
            </a:pPr>
            <a:r>
              <a:rPr lang="en-GB" sz="1500" dirty="0"/>
              <a:t>Participant will be followed-up by telephone weekly by local site staff (COVID-19 symptom collection), please also follow up on the patient swabs to confirm they are being completed.</a:t>
            </a:r>
          </a:p>
          <a:p>
            <a:pPr marL="342900" lvl="1" indent="-342900">
              <a:buFont typeface="Arial" panose="020B0604020202020204" pitchFamily="34" charset="0"/>
              <a:buChar char="•"/>
            </a:pPr>
            <a:r>
              <a:rPr lang="en-GB" sz="1500" dirty="0"/>
              <a:t>Site to courier the following to subject’s home:</a:t>
            </a:r>
          </a:p>
          <a:p>
            <a:pPr lvl="3"/>
            <a:r>
              <a:rPr lang="en-GB" sz="1500" dirty="0"/>
              <a:t>	1) Blood tubes (8 tubes), labels, UN3373 packing for experimental 	medicine blood tests*  	</a:t>
            </a:r>
          </a:p>
          <a:p>
            <a:pPr lvl="3"/>
            <a:r>
              <a:rPr lang="en-GB" sz="1500" dirty="0"/>
              <a:t>	2) Blood tubes, local labels and request forms for FBC, clotting, renal and 	liver 	function (</a:t>
            </a:r>
            <a:r>
              <a:rPr lang="en-GB" sz="1500" dirty="0" err="1"/>
              <a:t>Safebox</a:t>
            </a:r>
            <a:r>
              <a:rPr lang="en-GB" sz="1500" dirty="0"/>
              <a:t> to local site lab)</a:t>
            </a:r>
          </a:p>
          <a:p>
            <a:pPr lvl="3"/>
            <a:r>
              <a:rPr lang="en-GB" sz="1500" dirty="0"/>
              <a:t>	3) Swab packs for patients to self-swab at home (4 initially, further 4 if 	necessary) (Patient to perform at home and post in Priority post box 	weekly) – testing should be completed for up to 8 weeks, once two negative 	tests are confirmed, testing should stop. Patients consented to PIS V4.0 and 	above should collect a stool sample at weeks 1 and 4 (pots included in swab 	packs)</a:t>
            </a:r>
          </a:p>
          <a:p>
            <a:pPr marL="285750" lvl="3" indent="-285750">
              <a:buFont typeface="Arial" panose="020B0604020202020204" pitchFamily="34" charset="0"/>
              <a:buChar char="•"/>
            </a:pPr>
            <a:r>
              <a:rPr lang="en-US" sz="1500" dirty="0"/>
              <a:t>IgA, IgG, IgM to be collected at Day 1 </a:t>
            </a:r>
            <a:r>
              <a:rPr lang="en-US" sz="1500" dirty="0" err="1"/>
              <a:t>covid</a:t>
            </a:r>
            <a:r>
              <a:rPr lang="en-US" sz="1500" dirty="0"/>
              <a:t> infection, and at 28 Day post </a:t>
            </a:r>
            <a:r>
              <a:rPr lang="en-US" sz="1500" dirty="0" err="1"/>
              <a:t>covid</a:t>
            </a:r>
            <a:r>
              <a:rPr lang="en-US" sz="1500" dirty="0"/>
              <a:t> infection.</a:t>
            </a:r>
            <a:endParaRPr lang="en-GB" sz="1500" dirty="0"/>
          </a:p>
          <a:p>
            <a:pPr lvl="3"/>
            <a:endParaRPr lang="en-GB" sz="1600" dirty="0"/>
          </a:p>
          <a:p>
            <a:pPr lvl="3"/>
            <a:endParaRPr lang="en-GB" sz="1800" dirty="0"/>
          </a:p>
          <a:p>
            <a:pPr lvl="1"/>
            <a:endParaRPr lang="en-GB"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2" name="TextBox 1"/>
          <p:cNvSpPr txBox="1"/>
          <p:nvPr/>
        </p:nvSpPr>
        <p:spPr>
          <a:xfrm>
            <a:off x="242448" y="4840724"/>
            <a:ext cx="4068743" cy="246221"/>
          </a:xfrm>
          <a:prstGeom prst="rect">
            <a:avLst/>
          </a:prstGeom>
          <a:noFill/>
        </p:spPr>
        <p:txBody>
          <a:bodyPr wrap="none" rtlCol="0">
            <a:spAutoFit/>
          </a:bodyPr>
          <a:lstStyle/>
          <a:p>
            <a:r>
              <a:rPr lang="en-GB" sz="1000" dirty="0"/>
              <a:t>*Addressed and couriered to BRC Cell Phenotyping Hub, Cambridge</a:t>
            </a:r>
          </a:p>
        </p:txBody>
      </p:sp>
    </p:spTree>
    <p:extLst>
      <p:ext uri="{BB962C8B-B14F-4D97-AF65-F5344CB8AC3E}">
        <p14:creationId xmlns:p14="http://schemas.microsoft.com/office/powerpoint/2010/main" val="40443157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9;p22"/>
          <p:cNvSpPr txBox="1">
            <a:spLocks/>
          </p:cNvSpPr>
          <p:nvPr/>
        </p:nvSpPr>
        <p:spPr>
          <a:xfrm>
            <a:off x="482444" y="1552286"/>
            <a:ext cx="4735507" cy="22647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1" indent="-342900">
              <a:buFont typeface="Arial" panose="020B0604020202020204" pitchFamily="34" charset="0"/>
              <a:buChar char="•"/>
            </a:pPr>
            <a:r>
              <a:rPr lang="en-GB" sz="1600" dirty="0"/>
              <a:t>If unable to accommodate COVID positive patient on site: </a:t>
            </a:r>
          </a:p>
          <a:p>
            <a:pPr marL="342900" lvl="1" indent="-342900">
              <a:buFont typeface="Arial" panose="020B0604020202020204" pitchFamily="34" charset="0"/>
              <a:buChar char="•"/>
            </a:pPr>
            <a:r>
              <a:rPr lang="en-GB" sz="1600" dirty="0"/>
              <a:t>Book in home nursing visit for phlebotomy services</a:t>
            </a:r>
          </a:p>
          <a:p>
            <a:pPr marL="342900" lvl="1" indent="-342900">
              <a:buFont typeface="Arial" panose="020B0604020202020204" pitchFamily="34" charset="0"/>
              <a:buChar char="•"/>
            </a:pPr>
            <a:r>
              <a:rPr lang="en-GB" sz="1600" dirty="0"/>
              <a:t>Email form to Sciensus</a:t>
            </a:r>
          </a:p>
          <a:p>
            <a:pPr marL="342900" lvl="1" indent="-342900">
              <a:buFont typeface="Arial" panose="020B0604020202020204" pitchFamily="34" charset="0"/>
              <a:buChar char="•"/>
            </a:pPr>
            <a:r>
              <a:rPr lang="en-GB" sz="1600" dirty="0"/>
              <a:t>Ensure sample collection tubes couriered to participant in advance of home nurse visit</a:t>
            </a:r>
          </a:p>
          <a:p>
            <a:pPr marL="342900" lvl="1" indent="-342900">
              <a:buFont typeface="Arial" panose="020B0604020202020204" pitchFamily="34" charset="0"/>
              <a:buChar char="•"/>
            </a:pPr>
            <a:r>
              <a:rPr lang="en-GB" sz="1600" dirty="0"/>
              <a:t>Book courier to collect samples after visit</a:t>
            </a:r>
          </a:p>
          <a:p>
            <a:pPr lvl="1"/>
            <a:endParaRPr lang="en-GB" sz="2000" dirty="0"/>
          </a:p>
        </p:txBody>
      </p:sp>
      <p:sp>
        <p:nvSpPr>
          <p:cNvPr id="5" name="AutoShape 2" descr="Healthcare at Home becomes Sciensus | Pompe Support Networ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Healthcare at Home becomes Sciensus | Pompe Support Networ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6" descr="Healthcare at Home becomes Sciensus | Pompe Support Networ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67" y="3816991"/>
            <a:ext cx="29337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785" y="962811"/>
            <a:ext cx="2796076" cy="3810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Google Shape;282;p26"/>
          <p:cNvSpPr txBox="1">
            <a:spLocks/>
          </p:cNvSpPr>
          <p:nvPr/>
        </p:nvSpPr>
        <p:spPr>
          <a:xfrm>
            <a:off x="460375" y="-9463"/>
            <a:ext cx="8229600"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3666"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dirty="0">
                <a:solidFill>
                  <a:srgbClr val="0070C0"/>
                </a:solidFill>
              </a:rPr>
              <a:t>COVID-19 infection during trial</a:t>
            </a:r>
            <a:endParaRPr lang="en-GB" sz="1600" dirty="0">
              <a:solidFill>
                <a:srgbClr val="0070C0"/>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1011981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2;p26"/>
          <p:cNvSpPr txBox="1">
            <a:spLocks/>
          </p:cNvSpPr>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3666"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GB" dirty="0">
                <a:solidFill>
                  <a:srgbClr val="0070C0"/>
                </a:solidFill>
              </a:rPr>
              <a:t>COVID-19 infection during trial</a:t>
            </a:r>
            <a:endParaRPr lang="en-GB" sz="1600" dirty="0">
              <a:solidFill>
                <a:srgbClr val="0070C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6" name="Google Shape;219;p22"/>
          <p:cNvSpPr txBox="1">
            <a:spLocks/>
          </p:cNvSpPr>
          <p:nvPr/>
        </p:nvSpPr>
        <p:spPr>
          <a:xfrm>
            <a:off x="482444" y="1552286"/>
            <a:ext cx="4735507" cy="22647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lvl="1" indent="-342900">
              <a:buFont typeface="Arial" panose="020B0604020202020204" pitchFamily="34" charset="0"/>
              <a:buChar char="•"/>
            </a:pPr>
            <a:r>
              <a:rPr lang="en-GB" sz="1600" dirty="0"/>
              <a:t>Arrange the 28-day post-infection, on-site visit</a:t>
            </a:r>
          </a:p>
          <a:p>
            <a:pPr lvl="1"/>
            <a:endParaRPr lang="en-GB" sz="2000" dirty="0"/>
          </a:p>
        </p:txBody>
      </p:sp>
    </p:spTree>
    <p:extLst>
      <p:ext uri="{BB962C8B-B14F-4D97-AF65-F5344CB8AC3E}">
        <p14:creationId xmlns:p14="http://schemas.microsoft.com/office/powerpoint/2010/main" val="21198566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lvl="0" algn="l"/>
            <a:r>
              <a:rPr lang="en-GB" dirty="0">
                <a:solidFill>
                  <a:srgbClr val="0070C0"/>
                </a:solidFill>
              </a:rPr>
              <a:t>Unscheduled Assessments</a:t>
            </a:r>
            <a:br>
              <a:rPr lang="en-GB" dirty="0">
                <a:solidFill>
                  <a:srgbClr val="0070C0"/>
                </a:solidFill>
              </a:rPr>
            </a:br>
            <a:r>
              <a:rPr lang="en-GB" sz="1600" dirty="0">
                <a:solidFill>
                  <a:srgbClr val="0070C0"/>
                </a:solidFill>
              </a:rPr>
              <a:t>If a participant has a COVID-19 vaccination</a:t>
            </a:r>
            <a:endParaRPr sz="1600" dirty="0">
              <a:solidFill>
                <a:srgbClr val="0070C0"/>
              </a:solidFill>
            </a:endParaRPr>
          </a:p>
        </p:txBody>
      </p:sp>
      <p:sp>
        <p:nvSpPr>
          <p:cNvPr id="4" name="Google Shape;219;p22"/>
          <p:cNvSpPr txBox="1">
            <a:spLocks/>
          </p:cNvSpPr>
          <p:nvPr/>
        </p:nvSpPr>
        <p:spPr>
          <a:xfrm>
            <a:off x="482444" y="1552286"/>
            <a:ext cx="8014547" cy="226470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1" indent="-285750">
              <a:buFont typeface="Arial" panose="020B0604020202020204" pitchFamily="34" charset="0"/>
              <a:buChar char="•"/>
            </a:pPr>
            <a:r>
              <a:rPr lang="en-GB" sz="1800" dirty="0"/>
              <a:t>Record date and type of vaccine</a:t>
            </a:r>
          </a:p>
          <a:p>
            <a:pPr marL="285750" lvl="0" indent="-285750">
              <a:buFont typeface="Arial" panose="020B0604020202020204" pitchFamily="34" charset="0"/>
              <a:buChar char="•"/>
            </a:pPr>
            <a:r>
              <a:rPr lang="en-GB" sz="1800" dirty="0"/>
              <a:t>SARS-CoV-2 antibody blood sample to CIS 28 days (+/- 7 days) post-vaccination* </a:t>
            </a:r>
            <a:r>
              <a:rPr lang="en-GB" sz="2000" dirty="0"/>
              <a:t> </a:t>
            </a:r>
          </a:p>
        </p:txBody>
      </p:sp>
      <p:sp>
        <p:nvSpPr>
          <p:cNvPr id="5" name="TextBox 4"/>
          <p:cNvSpPr txBox="1"/>
          <p:nvPr/>
        </p:nvSpPr>
        <p:spPr>
          <a:xfrm>
            <a:off x="763398" y="4244829"/>
            <a:ext cx="7635535" cy="523220"/>
          </a:xfrm>
          <a:prstGeom prst="rect">
            <a:avLst/>
          </a:prstGeom>
          <a:noFill/>
        </p:spPr>
        <p:txBody>
          <a:bodyPr wrap="square" rtlCol="0">
            <a:spAutoFit/>
          </a:bodyPr>
          <a:lstStyle/>
          <a:p>
            <a:pPr algn="ctr"/>
            <a:r>
              <a:rPr lang="en-GB" b="1" dirty="0">
                <a:solidFill>
                  <a:srgbClr val="FF0000"/>
                </a:solidFill>
              </a:rPr>
              <a:t>If a participant is offered a COVID-19 vaccination as part of the UK national COVID-19 vaccination programme, then they should be encouraged to accept the vaccination.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7" name="TextBox 6"/>
          <p:cNvSpPr txBox="1"/>
          <p:nvPr/>
        </p:nvSpPr>
        <p:spPr>
          <a:xfrm>
            <a:off x="545284" y="3555381"/>
            <a:ext cx="3950120" cy="307777"/>
          </a:xfrm>
          <a:prstGeom prst="rect">
            <a:avLst/>
          </a:prstGeom>
          <a:noFill/>
        </p:spPr>
        <p:txBody>
          <a:bodyPr wrap="none" rtlCol="0">
            <a:spAutoFit/>
          </a:bodyPr>
          <a:lstStyle/>
          <a:p>
            <a:r>
              <a:rPr lang="en-GB" dirty="0"/>
              <a:t>*Samples to Clinical Immunology Service, UoB</a:t>
            </a:r>
          </a:p>
        </p:txBody>
      </p:sp>
    </p:spTree>
    <p:extLst>
      <p:ext uri="{BB962C8B-B14F-4D97-AF65-F5344CB8AC3E}">
        <p14:creationId xmlns:p14="http://schemas.microsoft.com/office/powerpoint/2010/main" val="25540300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4" name="Google Shape;274;p25"/>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a:solidFill>
                  <a:srgbClr val="0070C0"/>
                </a:solidFill>
              </a:rPr>
              <a:t>Primary outcome</a:t>
            </a:r>
            <a:endParaRPr>
              <a:solidFill>
                <a:srgbClr val="0070C0"/>
              </a:solidFill>
            </a:endParaRPr>
          </a:p>
        </p:txBody>
      </p:sp>
      <p:sp>
        <p:nvSpPr>
          <p:cNvPr id="275" name="Google Shape;275;p25"/>
          <p:cNvSpPr txBox="1">
            <a:spLocks noGrp="1"/>
          </p:cNvSpPr>
          <p:nvPr>
            <p:ph type="body" idx="1"/>
          </p:nvPr>
        </p:nvSpPr>
        <p:spPr>
          <a:xfrm>
            <a:off x="457200" y="895351"/>
            <a:ext cx="8229600" cy="3394500"/>
          </a:xfrm>
          <a:prstGeom prst="rect">
            <a:avLst/>
          </a:prstGeom>
          <a:noFill/>
          <a:ln>
            <a:noFill/>
          </a:ln>
        </p:spPr>
        <p:txBody>
          <a:bodyPr spcFirstLastPara="1" wrap="square" lIns="91425" tIns="45700" rIns="91425" bIns="45700" anchor="t" anchorCtr="0">
            <a:noAutofit/>
          </a:bodyPr>
          <a:lstStyle/>
          <a:p>
            <a:pPr marL="0" lvl="0" indent="0" algn="just">
              <a:lnSpc>
                <a:spcPct val="122000"/>
              </a:lnSpc>
              <a:spcBef>
                <a:spcPts val="1200"/>
              </a:spcBef>
              <a:buNone/>
            </a:pPr>
            <a:r>
              <a:rPr lang="en-GB" sz="2000" u="sng" dirty="0">
                <a:latin typeface="Calibri" panose="020F0502020204030204" pitchFamily="34" charset="0"/>
              </a:rPr>
              <a:t>Confirmed symptomatic COVID-19 infection during treatment</a:t>
            </a:r>
            <a:endParaRPr lang="en-GB" sz="2000" b="1" u="sng" dirty="0">
              <a:solidFill>
                <a:srgbClr val="999999"/>
              </a:solidFill>
              <a:latin typeface="Calibri" panose="020F0502020204030204" pitchFamily="34" charset="0"/>
              <a:ea typeface="Arial"/>
              <a:cs typeface="Arial"/>
              <a:sym typeface="Arial"/>
            </a:endParaRPr>
          </a:p>
          <a:p>
            <a:pPr marL="0" lvl="0" indent="0" algn="just" rtl="0">
              <a:lnSpc>
                <a:spcPct val="122000"/>
              </a:lnSpc>
              <a:spcBef>
                <a:spcPts val="1200"/>
              </a:spcBef>
              <a:spcAft>
                <a:spcPts val="0"/>
              </a:spcAft>
              <a:buNone/>
            </a:pPr>
            <a:r>
              <a:rPr lang="en-GB" sz="1600" dirty="0">
                <a:solidFill>
                  <a:schemeClr val="tx1"/>
                </a:solidFill>
                <a:latin typeface="Calibri" panose="020F0502020204030204" pitchFamily="34" charset="0"/>
                <a:ea typeface="Arial"/>
                <a:cs typeface="Arial"/>
                <a:sym typeface="Arial"/>
              </a:rPr>
              <a:t>The primary outcome event</a:t>
            </a:r>
            <a:r>
              <a:rPr lang="en-GB" sz="1600" dirty="0">
                <a:latin typeface="Calibri" panose="020F0502020204030204" pitchFamily="34" charset="0"/>
                <a:ea typeface="Arial"/>
                <a:cs typeface="Arial"/>
                <a:sym typeface="Arial"/>
              </a:rPr>
              <a:t> is defined as the presence of both:</a:t>
            </a:r>
            <a:endParaRPr sz="1600" dirty="0">
              <a:latin typeface="Calibri" panose="020F0502020204030204" pitchFamily="34" charset="0"/>
              <a:ea typeface="Arial"/>
              <a:cs typeface="Arial"/>
              <a:sym typeface="Arial"/>
            </a:endParaRPr>
          </a:p>
          <a:p>
            <a:pPr marL="914400" lvl="0" indent="-323850" algn="l" rtl="0">
              <a:lnSpc>
                <a:spcPct val="115000"/>
              </a:lnSpc>
              <a:spcBef>
                <a:spcPts val="1200"/>
              </a:spcBef>
              <a:spcAft>
                <a:spcPts val="0"/>
              </a:spcAft>
              <a:buSzPts val="1500"/>
              <a:buChar char="●"/>
            </a:pPr>
            <a:r>
              <a:rPr lang="en-GB" sz="1600" dirty="0">
                <a:latin typeface="Calibri" panose="020F0502020204030204" pitchFamily="34" charset="0"/>
                <a:ea typeface="Arial"/>
                <a:cs typeface="Arial"/>
                <a:sym typeface="Arial"/>
              </a:rPr>
              <a:t>PCR/Lateral flow test confirmed SARS-CoV2 and</a:t>
            </a:r>
            <a:endParaRPr sz="1600" dirty="0">
              <a:latin typeface="Calibri" panose="020F0502020204030204" pitchFamily="34" charset="0"/>
              <a:ea typeface="Arial"/>
              <a:cs typeface="Arial"/>
              <a:sym typeface="Arial"/>
            </a:endParaRPr>
          </a:p>
          <a:p>
            <a:pPr marL="914400" lvl="0" indent="-323850" algn="l" rtl="0">
              <a:lnSpc>
                <a:spcPct val="115000"/>
              </a:lnSpc>
              <a:spcBef>
                <a:spcPts val="0"/>
              </a:spcBef>
              <a:spcAft>
                <a:spcPts val="0"/>
              </a:spcAft>
              <a:buSzPts val="1500"/>
              <a:buChar char="●"/>
            </a:pPr>
            <a:r>
              <a:rPr lang="en-GB" sz="1600" dirty="0">
                <a:latin typeface="Calibri" panose="020F0502020204030204" pitchFamily="34" charset="0"/>
                <a:ea typeface="Arial"/>
                <a:cs typeface="Arial"/>
                <a:sym typeface="Arial"/>
              </a:rPr>
              <a:t>One or more symptoms in keeping with COVID-19, including:</a:t>
            </a:r>
            <a:endParaRPr sz="1600" dirty="0">
              <a:latin typeface="Calibri" panose="020F0502020204030204" pitchFamily="34" charset="0"/>
              <a:ea typeface="Arial"/>
              <a:cs typeface="Arial"/>
              <a:sym typeface="Arial"/>
            </a:endParaRPr>
          </a:p>
          <a:p>
            <a:pPr marL="1371600" lvl="1" indent="-323850" algn="l" rtl="0">
              <a:lnSpc>
                <a:spcPct val="115000"/>
              </a:lnSpc>
              <a:spcBef>
                <a:spcPts val="0"/>
              </a:spcBef>
              <a:spcAft>
                <a:spcPts val="0"/>
              </a:spcAft>
              <a:buSzPts val="1500"/>
              <a:buChar char="○"/>
            </a:pPr>
            <a:r>
              <a:rPr lang="en-GB" sz="1600" dirty="0">
                <a:latin typeface="Calibri" panose="020F0502020204030204" pitchFamily="34" charset="0"/>
                <a:ea typeface="Arial"/>
                <a:cs typeface="Arial"/>
                <a:sym typeface="Arial"/>
              </a:rPr>
              <a:t>Respiratory (Cough +/- sputum and shortness of breath)</a:t>
            </a:r>
            <a:endParaRPr sz="1600" dirty="0">
              <a:latin typeface="Calibri" panose="020F0502020204030204" pitchFamily="34" charset="0"/>
              <a:ea typeface="Arial"/>
              <a:cs typeface="Arial"/>
              <a:sym typeface="Arial"/>
            </a:endParaRPr>
          </a:p>
          <a:p>
            <a:pPr marL="1371600" lvl="1" indent="-323850" algn="l" rtl="0">
              <a:lnSpc>
                <a:spcPct val="115000"/>
              </a:lnSpc>
              <a:spcBef>
                <a:spcPts val="0"/>
              </a:spcBef>
              <a:spcAft>
                <a:spcPts val="0"/>
              </a:spcAft>
              <a:buSzPts val="1500"/>
              <a:buChar char="○"/>
            </a:pPr>
            <a:r>
              <a:rPr lang="en-GB" sz="1600" dirty="0">
                <a:latin typeface="Calibri" panose="020F0502020204030204" pitchFamily="34" charset="0"/>
                <a:ea typeface="Arial"/>
                <a:cs typeface="Arial"/>
                <a:sym typeface="Arial"/>
              </a:rPr>
              <a:t>Constitutional (Pyrexia/chills, myalgia/arthralgia, fatigue, rash, headache, confusion)</a:t>
            </a:r>
            <a:endParaRPr sz="1600" dirty="0">
              <a:latin typeface="Calibri" panose="020F0502020204030204" pitchFamily="34" charset="0"/>
              <a:ea typeface="Arial"/>
              <a:cs typeface="Arial"/>
              <a:sym typeface="Arial"/>
            </a:endParaRPr>
          </a:p>
          <a:p>
            <a:pPr marL="1371600" lvl="1" indent="-323850" algn="l" rtl="0">
              <a:lnSpc>
                <a:spcPct val="115000"/>
              </a:lnSpc>
              <a:spcBef>
                <a:spcPts val="0"/>
              </a:spcBef>
              <a:spcAft>
                <a:spcPts val="0"/>
              </a:spcAft>
              <a:buSzPts val="1500"/>
              <a:buChar char="○"/>
            </a:pPr>
            <a:r>
              <a:rPr lang="en-GB" sz="1600" dirty="0">
                <a:latin typeface="Calibri" panose="020F0502020204030204" pitchFamily="34" charset="0"/>
                <a:ea typeface="Arial"/>
                <a:cs typeface="Arial"/>
                <a:sym typeface="Arial"/>
              </a:rPr>
              <a:t>Gastrointestinal (nausea/vomiting, diarrhoea, abdominal pain, loss of appetite)</a:t>
            </a:r>
            <a:endParaRPr sz="1600" dirty="0">
              <a:latin typeface="Calibri" panose="020F0502020204030204" pitchFamily="34" charset="0"/>
              <a:ea typeface="Arial"/>
              <a:cs typeface="Arial"/>
              <a:sym typeface="Arial"/>
            </a:endParaRPr>
          </a:p>
          <a:p>
            <a:pPr marL="0" lvl="0" indent="0" algn="just" rtl="0">
              <a:lnSpc>
                <a:spcPct val="122000"/>
              </a:lnSpc>
              <a:spcBef>
                <a:spcPts val="0"/>
              </a:spcBef>
              <a:spcAft>
                <a:spcPts val="0"/>
              </a:spcAft>
              <a:buNone/>
            </a:pPr>
            <a:endParaRPr lang="en-GB" sz="800" dirty="0">
              <a:latin typeface="Calibri" panose="020F0502020204030204" pitchFamily="34" charset="0"/>
              <a:ea typeface="Arial"/>
              <a:cs typeface="Arial"/>
              <a:sym typeface="Arial"/>
            </a:endParaRPr>
          </a:p>
          <a:p>
            <a:pPr marL="0" lvl="0" indent="0" algn="l" rtl="0">
              <a:lnSpc>
                <a:spcPct val="115000"/>
              </a:lnSpc>
              <a:spcBef>
                <a:spcPts val="1200"/>
              </a:spcBef>
              <a:spcAft>
                <a:spcPts val="0"/>
              </a:spcAft>
              <a:buNone/>
            </a:pPr>
            <a:endParaRPr sz="1600" dirty="0">
              <a:latin typeface="Arial"/>
              <a:ea typeface="Arial"/>
              <a:cs typeface="Arial"/>
              <a:sym typeface="Arial"/>
            </a:endParaRPr>
          </a:p>
          <a:p>
            <a:pPr marL="0" lvl="0" indent="0" algn="l" rtl="0">
              <a:lnSpc>
                <a:spcPct val="100000"/>
              </a:lnSpc>
              <a:spcBef>
                <a:spcPts val="0"/>
              </a:spcBef>
              <a:spcAft>
                <a:spcPts val="0"/>
              </a:spcAft>
              <a:buNone/>
            </a:pPr>
            <a:endParaRPr sz="1967" dirty="0"/>
          </a:p>
          <a:p>
            <a:pPr marL="0" lvl="0" indent="0" algn="l" rtl="0">
              <a:lnSpc>
                <a:spcPct val="100000"/>
              </a:lnSpc>
              <a:spcBef>
                <a:spcPts val="360"/>
              </a:spcBef>
              <a:spcAft>
                <a:spcPts val="0"/>
              </a:spcAft>
              <a:buSzPts val="1800"/>
              <a:buNone/>
            </a:pPr>
            <a:endParaRPr dirty="0"/>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algn="l"/>
            <a:r>
              <a:rPr lang="en-GB" sz="3670" dirty="0">
                <a:solidFill>
                  <a:srgbClr val="0070C0"/>
                </a:solidFill>
                <a:latin typeface="Calibri" panose="020F0502020204030204" pitchFamily="34" charset="0"/>
                <a:cs typeface="Calibri" panose="020F0502020204030204" pitchFamily="34" charset="0"/>
              </a:rPr>
              <a:t>Consent Process</a:t>
            </a:r>
          </a:p>
        </p:txBody>
      </p:sp>
      <p:sp>
        <p:nvSpPr>
          <p:cNvPr id="5" name="TextBox 4"/>
          <p:cNvSpPr txBox="1"/>
          <p:nvPr/>
        </p:nvSpPr>
        <p:spPr>
          <a:xfrm>
            <a:off x="1864242" y="1149562"/>
            <a:ext cx="5227310" cy="33855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sz="1600" b="1" dirty="0">
                <a:latin typeface="Calibri" panose="020F0502020204030204" pitchFamily="34" charset="0"/>
                <a:cs typeface="Calibri" panose="020F0502020204030204" pitchFamily="34" charset="0"/>
              </a:rPr>
              <a:t>Delegated member of trial team</a:t>
            </a:r>
          </a:p>
        </p:txBody>
      </p:sp>
      <p:sp>
        <p:nvSpPr>
          <p:cNvPr id="7" name="TextBox 6"/>
          <p:cNvSpPr txBox="1"/>
          <p:nvPr/>
        </p:nvSpPr>
        <p:spPr>
          <a:xfrm>
            <a:off x="4719262" y="1683936"/>
            <a:ext cx="2758185" cy="646331"/>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Explain trial in detail and provide Participant Information Sheet (PIS) Informed Consent Form (ICF)</a:t>
            </a:r>
            <a:endParaRPr lang="en-GB" sz="1050" dirty="0">
              <a:solidFill>
                <a:srgbClr val="FF0000"/>
              </a:solidFill>
              <a:latin typeface="Calibri" panose="020F0502020204030204" pitchFamily="34" charset="0"/>
              <a:cs typeface="Calibri" panose="020F0502020204030204" pitchFamily="34" charset="0"/>
            </a:endParaRPr>
          </a:p>
        </p:txBody>
      </p:sp>
      <p:cxnSp>
        <p:nvCxnSpPr>
          <p:cNvPr id="8" name="Straight Arrow Connector 7"/>
          <p:cNvCxnSpPr/>
          <p:nvPr/>
        </p:nvCxnSpPr>
        <p:spPr bwMode="auto">
          <a:xfrm>
            <a:off x="4335218" y="1628407"/>
            <a:ext cx="1850" cy="757390"/>
          </a:xfrm>
          <a:prstGeom prst="straightConnector1">
            <a:avLst/>
          </a:prstGeom>
          <a:solidFill>
            <a:srgbClr val="FFFFFF"/>
          </a:solidFill>
          <a:ln w="25400" cap="flat" cmpd="sng" algn="ctr">
            <a:solidFill>
              <a:srgbClr val="4F81BD"/>
            </a:solidFill>
            <a:prstDash val="solid"/>
            <a:round/>
            <a:headEnd type="none" w="med" len="med"/>
            <a:tailEnd type="arrow"/>
          </a:ln>
          <a:effectLst>
            <a:outerShdw blurRad="38100" dist="23000" dir="5400000" algn="ctr" rotWithShape="0">
              <a:srgbClr val="000000">
                <a:alpha val="34999"/>
              </a:srgbClr>
            </a:outerShdw>
          </a:effectLst>
        </p:spPr>
      </p:cxnSp>
      <p:sp>
        <p:nvSpPr>
          <p:cNvPr id="9" name="TextBox 8"/>
          <p:cNvSpPr txBox="1"/>
          <p:nvPr/>
        </p:nvSpPr>
        <p:spPr>
          <a:xfrm>
            <a:off x="1962263" y="3613333"/>
            <a:ext cx="5129289" cy="584775"/>
          </a:xfrm>
          <a:prstGeom prst="rect">
            <a:avLst/>
          </a:prstGeom>
          <a:ln>
            <a:solidFill>
              <a:srgbClr val="0070C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600" dirty="0">
                <a:latin typeface="Calibri" panose="020F0502020204030204" pitchFamily="34" charset="0"/>
                <a:cs typeface="Calibri" panose="020F0502020204030204" pitchFamily="34" charset="0"/>
              </a:rPr>
              <a:t>ICF must be signed </a:t>
            </a:r>
            <a:r>
              <a:rPr lang="en-GB" sz="1600" b="1" dirty="0">
                <a:solidFill>
                  <a:srgbClr val="FF0000"/>
                </a:solidFill>
                <a:latin typeface="Calibri" panose="020F0502020204030204" pitchFamily="34" charset="0"/>
                <a:cs typeface="Calibri" panose="020F0502020204030204" pitchFamily="34" charset="0"/>
              </a:rPr>
              <a:t>before</a:t>
            </a:r>
            <a:r>
              <a:rPr lang="en-GB" sz="1600" dirty="0">
                <a:latin typeface="Calibri" panose="020F0502020204030204" pitchFamily="34" charset="0"/>
                <a:cs typeface="Calibri" panose="020F0502020204030204" pitchFamily="34" charset="0"/>
              </a:rPr>
              <a:t> any research procedures are performed</a:t>
            </a:r>
          </a:p>
        </p:txBody>
      </p:sp>
      <p:cxnSp>
        <p:nvCxnSpPr>
          <p:cNvPr id="12" name="Straight Arrow Connector 11"/>
          <p:cNvCxnSpPr/>
          <p:nvPr/>
        </p:nvCxnSpPr>
        <p:spPr bwMode="auto">
          <a:xfrm>
            <a:off x="4333368" y="2640037"/>
            <a:ext cx="1850" cy="757390"/>
          </a:xfrm>
          <a:prstGeom prst="straightConnector1">
            <a:avLst/>
          </a:prstGeom>
          <a:solidFill>
            <a:srgbClr val="FFFFFF"/>
          </a:solidFill>
          <a:ln w="25400" cap="flat" cmpd="sng" algn="ctr">
            <a:solidFill>
              <a:srgbClr val="4F81BD"/>
            </a:solidFill>
            <a:prstDash val="solid"/>
            <a:round/>
            <a:headEnd type="none" w="med" len="med"/>
            <a:tailEnd type="arrow"/>
          </a:ln>
          <a:effectLst>
            <a:outerShdw blurRad="38100" dist="23000" dir="5400000" algn="ctr" rotWithShape="0">
              <a:srgbClr val="000000">
                <a:alpha val="34999"/>
              </a:srgbClr>
            </a:outerShdw>
          </a:effectLst>
        </p:spPr>
      </p:cxnSp>
      <p:sp>
        <p:nvSpPr>
          <p:cNvPr id="13" name="TextBox 12"/>
          <p:cNvSpPr txBox="1"/>
          <p:nvPr/>
        </p:nvSpPr>
        <p:spPr>
          <a:xfrm>
            <a:off x="4719262" y="2742815"/>
            <a:ext cx="1984301" cy="461665"/>
          </a:xfrm>
          <a:prstGeom prst="rect">
            <a:avLst/>
          </a:prstGeom>
          <a:noFill/>
        </p:spPr>
        <p:txBody>
          <a:bodyPr wrap="square" rtlCol="0">
            <a:spAutoFit/>
          </a:bodyPr>
          <a:lstStyle/>
          <a:p>
            <a:r>
              <a:rPr lang="en-GB" sz="1200" dirty="0">
                <a:latin typeface="Calibri" panose="020F0502020204030204" pitchFamily="34" charset="0"/>
                <a:cs typeface="Calibri" panose="020F0502020204030204" pitchFamily="34" charset="0"/>
              </a:rPr>
              <a:t>Allow participant time to consider trial information</a:t>
            </a:r>
          </a:p>
        </p:txBody>
      </p:sp>
      <p:sp>
        <p:nvSpPr>
          <p:cNvPr id="14" name="TextBox 13"/>
          <p:cNvSpPr txBox="1"/>
          <p:nvPr/>
        </p:nvSpPr>
        <p:spPr>
          <a:xfrm>
            <a:off x="1195943" y="1818465"/>
            <a:ext cx="2569934" cy="461665"/>
          </a:xfrm>
          <a:prstGeom prst="rect">
            <a:avLst/>
          </a:prstGeom>
          <a:noFill/>
        </p:spPr>
        <p:txBody>
          <a:bodyPr wrap="none" rtlCol="0">
            <a:spAutoFit/>
          </a:bodyPr>
          <a:lstStyle/>
          <a:p>
            <a:r>
              <a:rPr lang="en-GB" sz="1200" b="1" i="1" dirty="0">
                <a:solidFill>
                  <a:srgbClr val="0070C0"/>
                </a:solidFill>
                <a:latin typeface="Calibri" panose="020F0502020204030204" pitchFamily="34" charset="0"/>
                <a:cs typeface="Calibri" panose="020F0502020204030204" pitchFamily="34" charset="0"/>
              </a:rPr>
              <a:t>Enter details on patient approach log</a:t>
            </a:r>
          </a:p>
          <a:p>
            <a:endParaRPr lang="en-GB" sz="1200" b="1" i="1" dirty="0">
              <a:solidFill>
                <a:schemeClr val="accent6">
                  <a:lumMod val="75000"/>
                </a:schemeClr>
              </a:solidFill>
              <a:latin typeface="Century Gothic" panose="020B0502020202020204" pitchFamily="34" charset="0"/>
            </a:endParaRPr>
          </a:p>
        </p:txBody>
      </p:sp>
      <p:grpSp>
        <p:nvGrpSpPr>
          <p:cNvPr id="15" name="Google Shape;80;p12"/>
          <p:cNvGrpSpPr/>
          <p:nvPr/>
        </p:nvGrpSpPr>
        <p:grpSpPr>
          <a:xfrm>
            <a:off x="919956" y="4506690"/>
            <a:ext cx="7300359" cy="483486"/>
            <a:chOff x="1031608" y="4631018"/>
            <a:chExt cx="6866401" cy="384267"/>
          </a:xfrm>
        </p:grpSpPr>
        <p:pic>
          <p:nvPicPr>
            <p:cNvPr id="1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1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1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24412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691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Patient Data and Consent</a:t>
            </a:r>
            <a:endParaRPr dirty="0">
              <a:solidFill>
                <a:srgbClr val="0070C0"/>
              </a:solidFill>
            </a:endParaRPr>
          </a:p>
        </p:txBody>
      </p:sp>
      <p:pic>
        <p:nvPicPr>
          <p:cNvPr id="2050" name="Picture 2" descr="https://docs.google.com/drawings/u/1/d/sfhxL5Bm6EQfHkSN3PWWg9A/image?w=567&amp;h=543&amp;rev=1&amp;ac=1&amp;parent=1CI0GXEBLh8ZTlEazWk7BmlVgAVo7wqOSNauQEgwAIy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480" y="933418"/>
            <a:ext cx="5545679" cy="38209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49538" y="1321374"/>
            <a:ext cx="2683823" cy="1015663"/>
          </a:xfrm>
          <a:prstGeom prst="rect">
            <a:avLst/>
          </a:prstGeom>
        </p:spPr>
        <p:txBody>
          <a:bodyPr wrap="square">
            <a:spAutoFit/>
          </a:bodyPr>
          <a:lstStyle/>
          <a:p>
            <a:pPr marL="0" indent="0" algn="ctr"/>
            <a:r>
              <a:rPr lang="en-GB" sz="2000" b="1" dirty="0">
                <a:solidFill>
                  <a:srgbClr val="0070C0"/>
                </a:solidFill>
                <a:latin typeface="Calibri" panose="020F0502020204030204" pitchFamily="34" charset="0"/>
                <a:cs typeface="Calibri" panose="020F0502020204030204" pitchFamily="34" charset="0"/>
              </a:rPr>
              <a:t>Consent to:</a:t>
            </a:r>
          </a:p>
          <a:p>
            <a:pPr marL="342900"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Trial participation</a:t>
            </a:r>
          </a:p>
          <a:p>
            <a:pPr marL="342900" indent="-342900">
              <a:buFont typeface="Arial" panose="020B0604020202020204" pitchFamily="34" charset="0"/>
              <a:buChar char="•"/>
            </a:pPr>
            <a:r>
              <a:rPr lang="en-GB" sz="2000" dirty="0">
                <a:latin typeface="Calibri" panose="020F0502020204030204" pitchFamily="34" charset="0"/>
                <a:cs typeface="Calibri" panose="020F0502020204030204" pitchFamily="34" charset="0"/>
              </a:rPr>
              <a:t>Data Linkage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63008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241200" y="-24421"/>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sz="2600" dirty="0">
                <a:solidFill>
                  <a:srgbClr val="0070C0"/>
                </a:solidFill>
              </a:rPr>
              <a:t>Eligibility Declaration</a:t>
            </a:r>
            <a:endParaRPr sz="2600" dirty="0">
              <a:solidFill>
                <a:srgbClr val="0070C0"/>
              </a:solidFill>
            </a:endParaRPr>
          </a:p>
        </p:txBody>
      </p:sp>
      <p:sp>
        <p:nvSpPr>
          <p:cNvPr id="3" name="Rectangle 2"/>
          <p:cNvSpPr/>
          <p:nvPr/>
        </p:nvSpPr>
        <p:spPr>
          <a:xfrm>
            <a:off x="388620" y="956072"/>
            <a:ext cx="3959860" cy="830997"/>
          </a:xfrm>
          <a:prstGeom prst="rect">
            <a:avLst/>
          </a:prstGeom>
        </p:spPr>
        <p:txBody>
          <a:bodyPr wrap="square">
            <a:spAutoFit/>
          </a:bodyPr>
          <a:lstStyle/>
          <a:p>
            <a:pPr marL="342900" lvl="0" indent="-342900" defTabSz="457200" fontAlgn="base" hangingPunct="0">
              <a:spcBef>
                <a:spcPct val="0"/>
              </a:spcBef>
              <a:spcAft>
                <a:spcPct val="0"/>
              </a:spcAft>
              <a:buClrTx/>
              <a:buFont typeface="Arial" panose="020B0604020202020204" pitchFamily="34" charset="0"/>
              <a:buChar char="•"/>
            </a:pPr>
            <a:r>
              <a:rPr lang="en-GB" sz="1200" kern="1200" dirty="0">
                <a:latin typeface="Calibri" panose="020F0502020204030204" pitchFamily="34" charset="0"/>
                <a:ea typeface="ＭＳ Ｐゴシック" charset="0"/>
                <a:cs typeface="Calibri" panose="020F0502020204030204" pitchFamily="34" charset="0"/>
                <a:sym typeface="Calibri" charset="0"/>
              </a:rPr>
              <a:t>PI signature and date of sign off are not captured in the database. Please send a copy of completed </a:t>
            </a:r>
            <a:r>
              <a:rPr lang="en-GB" sz="1200" b="1" kern="1200" dirty="0">
                <a:latin typeface="Calibri" panose="020F0502020204030204" pitchFamily="34" charset="0"/>
                <a:ea typeface="ＭＳ Ｐゴシック" charset="0"/>
                <a:cs typeface="Calibri" panose="020F0502020204030204" pitchFamily="34" charset="0"/>
                <a:sym typeface="Calibri" charset="0"/>
              </a:rPr>
              <a:t>Eligibility Declaration </a:t>
            </a:r>
            <a:r>
              <a:rPr lang="en-GB" sz="1200" kern="1200" dirty="0">
                <a:latin typeface="Calibri" panose="020F0502020204030204" pitchFamily="34" charset="0"/>
                <a:ea typeface="ＭＳ Ｐゴシック" charset="0"/>
                <a:cs typeface="Calibri" panose="020F0502020204030204" pitchFamily="34" charset="0"/>
                <a:sym typeface="Calibri" charset="0"/>
              </a:rPr>
              <a:t>to </a:t>
            </a:r>
            <a:r>
              <a:rPr lang="en-GB" sz="1200" kern="1200" dirty="0">
                <a:latin typeface="Calibri" panose="020F0502020204030204" pitchFamily="34" charset="0"/>
                <a:ea typeface="ＭＳ Ｐゴシック" charset="0"/>
                <a:cs typeface="Calibri" panose="020F0502020204030204" pitchFamily="34" charset="0"/>
                <a:sym typeface="Calibri" charset="0"/>
                <a:hlinkClick r:id="rId3"/>
              </a:rPr>
              <a:t>add-tr.protect@nhs.net</a:t>
            </a:r>
            <a:r>
              <a:rPr lang="en-GB" sz="1200" kern="1200" dirty="0">
                <a:latin typeface="Calibri" panose="020F0502020204030204" pitchFamily="34" charset="0"/>
                <a:ea typeface="ＭＳ Ｐゴシック" charset="0"/>
                <a:cs typeface="Calibri" panose="020F0502020204030204" pitchFamily="34" charset="0"/>
                <a:sym typeface="Calibri" charset="0"/>
              </a:rPr>
              <a:t> ideally </a:t>
            </a:r>
            <a:r>
              <a:rPr lang="en-US" sz="1200" kern="1200" dirty="0">
                <a:latin typeface="Calibri" panose="020F0502020204030204" pitchFamily="34" charset="0"/>
                <a:ea typeface="ＭＳ Ｐゴシック" charset="0"/>
                <a:cs typeface="Calibri" panose="020F0502020204030204" pitchFamily="34" charset="0"/>
                <a:sym typeface="Calibri" charset="0"/>
              </a:rPr>
              <a:t>within </a:t>
            </a:r>
            <a:r>
              <a:rPr lang="en-US" sz="1200" b="1" kern="1200" dirty="0">
                <a:latin typeface="Calibri" panose="020F0502020204030204" pitchFamily="34" charset="0"/>
                <a:ea typeface="ＭＳ Ｐゴシック" charset="0"/>
                <a:cs typeface="Calibri" panose="020F0502020204030204" pitchFamily="34" charset="0"/>
                <a:sym typeface="Calibri" charset="0"/>
              </a:rPr>
              <a:t>3 working days </a:t>
            </a:r>
            <a:r>
              <a:rPr lang="en-US" sz="1200" kern="1200" dirty="0">
                <a:latin typeface="Calibri" panose="020F0502020204030204" pitchFamily="34" charset="0"/>
                <a:ea typeface="ＭＳ Ｐゴシック" charset="0"/>
                <a:cs typeface="Calibri" panose="020F0502020204030204" pitchFamily="34" charset="0"/>
                <a:sym typeface="Calibri" charset="0"/>
              </a:rPr>
              <a:t>of completion  of eligibility assessment.</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pic>
        <p:nvPicPr>
          <p:cNvPr id="2" name="Picture 1"/>
          <p:cNvPicPr>
            <a:picLocks noChangeAspect="1"/>
          </p:cNvPicPr>
          <p:nvPr/>
        </p:nvPicPr>
        <p:blipFill>
          <a:blip r:embed="rId5"/>
          <a:stretch>
            <a:fillRect/>
          </a:stretch>
        </p:blipFill>
        <p:spPr>
          <a:xfrm>
            <a:off x="5134942" y="561916"/>
            <a:ext cx="3060036" cy="4313834"/>
          </a:xfrm>
          <a:prstGeom prst="rect">
            <a:avLst/>
          </a:prstGeom>
        </p:spPr>
      </p:pic>
    </p:spTree>
    <p:extLst>
      <p:ext uri="{BB962C8B-B14F-4D97-AF65-F5344CB8AC3E}">
        <p14:creationId xmlns:p14="http://schemas.microsoft.com/office/powerpoint/2010/main" val="399800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96706"/>
          </a:xfrm>
        </p:spPr>
        <p:txBody>
          <a:bodyPr/>
          <a:lstStyle/>
          <a:p>
            <a:pPr algn="l"/>
            <a:r>
              <a:rPr lang="en-GB" dirty="0">
                <a:solidFill>
                  <a:srgbClr val="0070C0"/>
                </a:solidFill>
              </a:rPr>
              <a:t>Sub-optimal vaccine responses</a:t>
            </a:r>
            <a:endParaRPr lang="en-GB" dirty="0"/>
          </a:p>
        </p:txBody>
      </p:sp>
      <p:pic>
        <p:nvPicPr>
          <p:cNvPr id="4" name="Picture 3" descr="Science Brief: COVID-19 Vaccines and Vaccination"/>
          <p:cNvPicPr/>
          <p:nvPr/>
        </p:nvPicPr>
        <p:blipFill>
          <a:blip r:embed="rId2">
            <a:extLst>
              <a:ext uri="{28A0092B-C50C-407E-A947-70E740481C1C}">
                <a14:useLocalDpi xmlns:a14="http://schemas.microsoft.com/office/drawing/2010/main" val="0"/>
              </a:ext>
            </a:extLst>
          </a:blip>
          <a:srcRect t="19991"/>
          <a:stretch>
            <a:fillRect/>
          </a:stretch>
        </p:blipFill>
        <p:spPr>
          <a:xfrm>
            <a:off x="1555126" y="1014049"/>
            <a:ext cx="5931947" cy="2828489"/>
          </a:xfrm>
          <a:prstGeom prst="rect">
            <a:avLst/>
          </a:prstGeom>
        </p:spPr>
      </p:pic>
      <p:sp>
        <p:nvSpPr>
          <p:cNvPr id="5" name="Rectangle 4"/>
          <p:cNvSpPr/>
          <p:nvPr/>
        </p:nvSpPr>
        <p:spPr>
          <a:xfrm>
            <a:off x="1408335" y="3755802"/>
            <a:ext cx="5797018" cy="396199"/>
          </a:xfrm>
          <a:prstGeom prst="rect">
            <a:avLst/>
          </a:prstGeom>
        </p:spPr>
        <p:txBody>
          <a:bodyPr wrap="square">
            <a:spAutoFit/>
          </a:bodyPr>
          <a:lstStyle/>
          <a:p>
            <a:pPr marL="266700" algn="ctr">
              <a:lnSpc>
                <a:spcPct val="102000"/>
              </a:lnSpc>
            </a:pPr>
            <a:r>
              <a:rPr lang="en-GB" sz="1000" dirty="0">
                <a:latin typeface="Arial" panose="020B0604020202020204" pitchFamily="34" charset="0"/>
                <a:ea typeface="Arial" panose="020B0604020202020204" pitchFamily="34" charset="0"/>
              </a:rPr>
              <a:t>Percent of subjects with antibody response after two mRNA vaccine doses by immunocompromising condition and study (n=63)</a:t>
            </a:r>
            <a:endParaRPr lang="en-GB" sz="1000" dirty="0">
              <a:effectLst/>
              <a:latin typeface="Arial" panose="020B0604020202020204" pitchFamily="34" charset="0"/>
              <a:ea typeface="Arial" panose="020B0604020202020204" pitchFamily="34" charset="0"/>
            </a:endParaRPr>
          </a:p>
        </p:txBody>
      </p:sp>
      <p:pic>
        <p:nvPicPr>
          <p:cNvPr id="6" name="Picture 5" descr="PROTECT_V"/>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5605" y="94615"/>
            <a:ext cx="1669330" cy="427900"/>
          </a:xfrm>
          <a:prstGeom prst="rect">
            <a:avLst/>
          </a:prstGeom>
          <a:noFill/>
          <a:ln>
            <a:noFill/>
          </a:ln>
        </p:spPr>
      </p:pic>
      <p:sp>
        <p:nvSpPr>
          <p:cNvPr id="7" name="TextBox 6"/>
          <p:cNvSpPr txBox="1"/>
          <p:nvPr/>
        </p:nvSpPr>
        <p:spPr>
          <a:xfrm>
            <a:off x="3596640" y="4177660"/>
            <a:ext cx="6358919" cy="246221"/>
          </a:xfrm>
          <a:prstGeom prst="rect">
            <a:avLst/>
          </a:prstGeom>
          <a:noFill/>
        </p:spPr>
        <p:txBody>
          <a:bodyPr wrap="square" rtlCol="0">
            <a:spAutoFit/>
          </a:bodyPr>
          <a:lstStyle/>
          <a:p>
            <a:r>
              <a:rPr lang="en-GB" sz="1000" u="sng" dirty="0">
                <a:hlinkClick r:id="rId4"/>
              </a:rPr>
              <a:t>https://www.cdc.gov/coronavirus/2019-ncov/science/science-briefs/fully-vaccinated-people.html</a:t>
            </a:r>
            <a:endParaRPr lang="en-GB" sz="1000" dirty="0"/>
          </a:p>
        </p:txBody>
      </p:sp>
      <p:grpSp>
        <p:nvGrpSpPr>
          <p:cNvPr id="8" name="Google Shape;80;p12"/>
          <p:cNvGrpSpPr/>
          <p:nvPr/>
        </p:nvGrpSpPr>
        <p:grpSpPr>
          <a:xfrm>
            <a:off x="919956" y="4506690"/>
            <a:ext cx="7300359" cy="483486"/>
            <a:chOff x="1031608" y="4631018"/>
            <a:chExt cx="6866401" cy="384267"/>
          </a:xfrm>
        </p:grpSpPr>
        <p:pic>
          <p:nvPicPr>
            <p:cNvPr id="9" name="Google Shape;81;p12"/>
            <p:cNvPicPr preferRelativeResize="0"/>
            <p:nvPr/>
          </p:nvPicPr>
          <p:blipFill rotWithShape="1">
            <a:blip r:embed="rId5">
              <a:alphaModFix/>
            </a:blip>
            <a:srcRect/>
            <a:stretch/>
          </p:blipFill>
          <p:spPr>
            <a:xfrm>
              <a:off x="4810605" y="4631018"/>
              <a:ext cx="1000125" cy="384267"/>
            </a:xfrm>
            <a:prstGeom prst="rect">
              <a:avLst/>
            </a:prstGeom>
            <a:noFill/>
            <a:ln>
              <a:noFill/>
            </a:ln>
          </p:spPr>
        </p:pic>
        <p:pic>
          <p:nvPicPr>
            <p:cNvPr id="10" name="Google Shape;82;p12"/>
            <p:cNvPicPr preferRelativeResize="0"/>
            <p:nvPr/>
          </p:nvPicPr>
          <p:blipFill rotWithShape="1">
            <a:blip r:embed="rId6">
              <a:alphaModFix/>
            </a:blip>
            <a:srcRect/>
            <a:stretch/>
          </p:blipFill>
          <p:spPr>
            <a:xfrm>
              <a:off x="1031608" y="4676441"/>
              <a:ext cx="3357563" cy="326157"/>
            </a:xfrm>
            <a:prstGeom prst="rect">
              <a:avLst/>
            </a:prstGeom>
            <a:noFill/>
            <a:ln>
              <a:noFill/>
            </a:ln>
          </p:spPr>
        </p:pic>
        <p:pic>
          <p:nvPicPr>
            <p:cNvPr id="11" name="Google Shape;83;p12"/>
            <p:cNvPicPr preferRelativeResize="0"/>
            <p:nvPr/>
          </p:nvPicPr>
          <p:blipFill rotWithShape="1">
            <a:blip r:embed="rId7">
              <a:alphaModFix/>
            </a:blip>
            <a:srcRect/>
            <a:stretch/>
          </p:blipFill>
          <p:spPr>
            <a:xfrm>
              <a:off x="6083496" y="4676441"/>
              <a:ext cx="1814513" cy="295981"/>
            </a:xfrm>
            <a:prstGeom prst="rect">
              <a:avLst/>
            </a:prstGeom>
            <a:noFill/>
            <a:ln>
              <a:noFill/>
            </a:ln>
          </p:spPr>
        </p:pic>
      </p:grpSp>
    </p:spTree>
    <p:extLst>
      <p:ext uri="{BB962C8B-B14F-4D97-AF65-F5344CB8AC3E}">
        <p14:creationId xmlns:p14="http://schemas.microsoft.com/office/powerpoint/2010/main" val="36594507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365332" y="-61481"/>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Randomisation</a:t>
            </a:r>
            <a:endParaRPr dirty="0">
              <a:solidFill>
                <a:srgbClr val="0070C0"/>
              </a:solidFill>
            </a:endParaRPr>
          </a:p>
        </p:txBody>
      </p:sp>
      <p:sp>
        <p:nvSpPr>
          <p:cNvPr id="2" name="Rectangle 1"/>
          <p:cNvSpPr/>
          <p:nvPr/>
        </p:nvSpPr>
        <p:spPr>
          <a:xfrm>
            <a:off x="457199" y="642227"/>
            <a:ext cx="8045866" cy="4016484"/>
          </a:xfrm>
          <a:prstGeom prst="rect">
            <a:avLst/>
          </a:prstGeom>
        </p:spPr>
        <p:txBody>
          <a:bodyPr wrap="square">
            <a:spAutoFit/>
          </a:bodyPr>
          <a:lstStyle/>
          <a:p>
            <a:pPr marL="285750" indent="-285750" algn="just">
              <a:spcAft>
                <a:spcPts val="600"/>
              </a:spcAft>
              <a:buFont typeface="Arial" panose="020B0604020202020204" pitchFamily="34" charset="0"/>
              <a:buChar char="•"/>
            </a:pPr>
            <a:r>
              <a:rPr lang="en-GB" sz="1600" dirty="0">
                <a:latin typeface="Calibri" panose="020F0502020204030204" pitchFamily="34" charset="0"/>
                <a:cs typeface="Calibri" panose="020F0502020204030204" pitchFamily="34" charset="0"/>
              </a:rPr>
              <a:t>Randomisation can only occur after eligibility has been confirmed N.B. trial numbers are required for randomisation, these are provided by registering the participant on the  PROTECT-V database.</a:t>
            </a:r>
          </a:p>
          <a:p>
            <a:pPr marL="285750" indent="-285750" algn="just">
              <a:spcAft>
                <a:spcPts val="600"/>
              </a:spcAft>
              <a:buFont typeface="Arial" panose="020B0604020202020204" pitchFamily="34" charset="0"/>
              <a:buChar char="•"/>
            </a:pPr>
            <a:endParaRPr lang="en-GB" sz="1600" dirty="0" smtClean="0">
              <a:solidFill>
                <a:schemeClr val="tx1"/>
              </a:solidFill>
              <a:latin typeface="Calibri" panose="020F0502020204030204" pitchFamily="34" charset="0"/>
              <a:cs typeface="Calibri" panose="020F0502020204030204" pitchFamily="34" charset="0"/>
            </a:endParaRPr>
          </a:p>
          <a:p>
            <a:pPr marL="285750" indent="-285750" algn="just">
              <a:spcAft>
                <a:spcPts val="600"/>
              </a:spcAft>
              <a:buFont typeface="Arial" panose="020B0604020202020204" pitchFamily="34" charset="0"/>
              <a:buChar char="•"/>
            </a:pPr>
            <a:r>
              <a:rPr lang="en-GB" sz="1600" dirty="0" smtClean="0">
                <a:solidFill>
                  <a:schemeClr val="tx1"/>
                </a:solidFill>
                <a:latin typeface="Calibri" panose="020F0502020204030204" pitchFamily="34" charset="0"/>
                <a:cs typeface="Calibri" panose="020F0502020204030204" pitchFamily="34" charset="0"/>
              </a:rPr>
              <a:t>Randomisations </a:t>
            </a:r>
            <a:r>
              <a:rPr lang="en-GB" sz="1600" dirty="0">
                <a:solidFill>
                  <a:schemeClr val="tx1"/>
                </a:solidFill>
                <a:latin typeface="Calibri" panose="020F0502020204030204" pitchFamily="34" charset="0"/>
                <a:cs typeface="Calibri" panose="020F0502020204030204" pitchFamily="34" charset="0"/>
              </a:rPr>
              <a:t>will be 1:1 to either </a:t>
            </a:r>
            <a:r>
              <a:rPr lang="en-GB" sz="1600" dirty="0" err="1">
                <a:solidFill>
                  <a:schemeClr val="tx1"/>
                </a:solidFill>
                <a:latin typeface="Calibri" panose="020F0502020204030204" pitchFamily="34" charset="0"/>
                <a:cs typeface="Calibri" panose="020F0502020204030204" pitchFamily="34" charset="0"/>
              </a:rPr>
              <a:t>sotrovimab</a:t>
            </a:r>
            <a:r>
              <a:rPr lang="en-GB" sz="1600" dirty="0">
                <a:solidFill>
                  <a:schemeClr val="tx1"/>
                </a:solidFill>
                <a:latin typeface="Calibri" panose="020F0502020204030204" pitchFamily="34" charset="0"/>
                <a:cs typeface="Calibri" panose="020F0502020204030204" pitchFamily="34" charset="0"/>
              </a:rPr>
              <a:t> or placebo</a:t>
            </a:r>
          </a:p>
          <a:p>
            <a:pPr marL="285750" indent="-285750">
              <a:buFont typeface="Arial" panose="020B0604020202020204" pitchFamily="34" charset="0"/>
              <a:buChar char="•"/>
            </a:pPr>
            <a:endParaRPr lang="en-GB" sz="16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Randomisation </a:t>
            </a:r>
            <a:r>
              <a:rPr lang="en-GB" sz="1600" dirty="0">
                <a:latin typeface="Calibri" panose="020F0502020204030204" pitchFamily="34" charset="0"/>
                <a:cs typeface="Calibri" panose="020F0502020204030204" pitchFamily="34" charset="0"/>
              </a:rPr>
              <a:t>using Sealed Envelope (SE): </a:t>
            </a:r>
            <a:r>
              <a:rPr lang="en-GB" sz="1600" dirty="0">
                <a:latin typeface="Calibri" panose="020F0502020204030204" pitchFamily="34" charset="0"/>
                <a:cs typeface="Calibri" panose="020F0502020204030204" pitchFamily="34" charset="0"/>
                <a:hlinkClick r:id="rId3"/>
              </a:rPr>
              <a:t>https://www.sealedenvelope.com/access</a:t>
            </a:r>
            <a:endParaRPr lang="en-GB"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smtClean="0">
                <a:latin typeface="Calibri" panose="020F0502020204030204" pitchFamily="34" charset="0"/>
                <a:cs typeface="Calibri" panose="020F0502020204030204" pitchFamily="34" charset="0"/>
              </a:rPr>
              <a:t>Participating </a:t>
            </a:r>
            <a:r>
              <a:rPr lang="en-GB" sz="1600" dirty="0">
                <a:latin typeface="Calibri" panose="020F0502020204030204" pitchFamily="34" charset="0"/>
                <a:cs typeface="Calibri" panose="020F0502020204030204" pitchFamily="34" charset="0"/>
              </a:rPr>
              <a:t>site staff that have been delegated to randomise participants on the PROTECT-V Delegation Log, will be given login details to access the randomisation system by the central coordinating team</a:t>
            </a: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Minimum system requirements for accessing SE - Internet Explorer 8 or above; any version of Firefox, Chrome, Edge or Safari</a:t>
            </a: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17260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372493" y="133216"/>
            <a:ext cx="5012252"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Randomisation</a:t>
            </a:r>
            <a:endParaRPr dirty="0">
              <a:solidFill>
                <a:srgbClr val="0070C0"/>
              </a:solidFill>
            </a:endParaRPr>
          </a:p>
        </p:txBody>
      </p:sp>
      <p:sp>
        <p:nvSpPr>
          <p:cNvPr id="2" name="Rectangle 1"/>
          <p:cNvSpPr/>
          <p:nvPr/>
        </p:nvSpPr>
        <p:spPr>
          <a:xfrm>
            <a:off x="839538" y="1039384"/>
            <a:ext cx="7300359" cy="3046988"/>
          </a:xfrm>
          <a:prstGeom prst="rect">
            <a:avLst/>
          </a:prstGeom>
        </p:spPr>
        <p:txBody>
          <a:bodyPr wrap="square">
            <a:spAutoFit/>
          </a:bodyPr>
          <a:lstStyle/>
          <a:p>
            <a:pPr marL="285750" indent="-285750">
              <a:buFont typeface="Arial" panose="020B0604020202020204" pitchFamily="34" charset="0"/>
              <a:buChar char="•"/>
            </a:pPr>
            <a:r>
              <a:rPr lang="en-GB" sz="1600" dirty="0">
                <a:latin typeface="Calibri" panose="020F0502020204030204" pitchFamily="34" charset="0"/>
                <a:cs typeface="Arial" panose="020B0604020202020204" pitchFamily="34" charset="0"/>
              </a:rPr>
              <a:t>Complete the data fields with the information captured in the CRFs</a:t>
            </a:r>
          </a:p>
          <a:p>
            <a:pPr marL="285750" indent="-285750">
              <a:buFont typeface="Arial" panose="020B0604020202020204" pitchFamily="34" charset="0"/>
              <a:buChar char="•"/>
            </a:pPr>
            <a:endParaRPr lang="en-GB" sz="1600" dirty="0">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Arial" panose="020B0604020202020204" pitchFamily="34" charset="0"/>
              </a:rPr>
              <a:t>Once treatment is allocated, notification email will be sent to all delegated members of the team, with unblinded notification to pharmacy</a:t>
            </a:r>
          </a:p>
          <a:p>
            <a:pPr marL="285750" indent="-285750">
              <a:buFont typeface="Arial" panose="020B0604020202020204" pitchFamily="34" charset="0"/>
              <a:buChar char="•"/>
            </a:pPr>
            <a:endParaRPr lang="en-GB" sz="1600" dirty="0">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600" dirty="0" err="1">
                <a:solidFill>
                  <a:schemeClr val="tx1"/>
                </a:solidFill>
                <a:latin typeface="Calibri" panose="020F0502020204030204" pitchFamily="34" charset="0"/>
                <a:cs typeface="Arial" panose="020B0604020202020204" pitchFamily="34" charset="0"/>
              </a:rPr>
              <a:t>Unblinded</a:t>
            </a:r>
            <a:r>
              <a:rPr lang="en-GB" sz="1600" dirty="0">
                <a:solidFill>
                  <a:schemeClr val="tx1"/>
                </a:solidFill>
                <a:latin typeface="Calibri" panose="020F0502020204030204" pitchFamily="34" charset="0"/>
                <a:cs typeface="Arial" panose="020B0604020202020204" pitchFamily="34" charset="0"/>
              </a:rPr>
              <a:t> notification will only be sent to pharmacy and will not be sent to any other study team members</a:t>
            </a:r>
          </a:p>
          <a:p>
            <a:pPr marL="285750" indent="-285750">
              <a:buFont typeface="Arial" panose="020B0604020202020204" pitchFamily="34" charset="0"/>
              <a:buChar char="•"/>
            </a:pPr>
            <a:endParaRPr lang="en-GB" sz="1600" dirty="0">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Arial" panose="020B0604020202020204" pitchFamily="34" charset="0"/>
              </a:rPr>
              <a:t>Trial prescription to be completed with the unique kit code</a:t>
            </a:r>
          </a:p>
          <a:p>
            <a:pPr marL="285750" indent="-285750">
              <a:buFont typeface="Arial" panose="020B0604020202020204" pitchFamily="34" charset="0"/>
              <a:buChar char="•"/>
            </a:pPr>
            <a:endParaRPr lang="es-ES" sz="1600" dirty="0">
              <a:latin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Arial" panose="020B0604020202020204" pitchFamily="34" charset="0"/>
              </a:rPr>
              <a:t>If SE is unavailable or cannot be accessed - contact the Clinical Trial Coordinator</a:t>
            </a:r>
          </a:p>
          <a:p>
            <a:pPr marL="285750" indent="-285750">
              <a:buFont typeface="Arial" panose="020B0604020202020204" pitchFamily="34" charset="0"/>
              <a:buChar char="•"/>
            </a:pPr>
            <a:endParaRPr lang="en-GB" sz="1600" dirty="0">
              <a:latin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44222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Unblinding</a:t>
            </a:r>
            <a:endParaRPr dirty="0">
              <a:solidFill>
                <a:srgbClr val="0070C0"/>
              </a:solidFill>
            </a:endParaRPr>
          </a:p>
        </p:txBody>
      </p:sp>
      <p:sp>
        <p:nvSpPr>
          <p:cNvPr id="10" name="Content Placeholder 2"/>
          <p:cNvSpPr txBox="1">
            <a:spLocks/>
          </p:cNvSpPr>
          <p:nvPr/>
        </p:nvSpPr>
        <p:spPr>
          <a:xfrm>
            <a:off x="374918" y="1010863"/>
            <a:ext cx="8229600" cy="229808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GB" sz="1600" dirty="0">
                <a:latin typeface="Calibri" panose="020F0502020204030204" pitchFamily="34" charset="0"/>
              </a:rPr>
              <a:t>Only when it is felt that knowing the participant’s treatment allocation will influence their care and treatment</a:t>
            </a:r>
          </a:p>
          <a:p>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Investigators to maintain their blind as far as possible. </a:t>
            </a:r>
          </a:p>
          <a:p>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The treatment allocation must not be disclosed to the participant and/or other personnel or recorded in trial documentation, unless it is necessary for the participant’s safety</a:t>
            </a:r>
          </a:p>
          <a:p>
            <a:endParaRPr lang="en-GB" sz="1600" dirty="0">
              <a:latin typeface="Calibri" panose="020F0502020204030204" pitchFamily="34" charset="0"/>
            </a:endParaRPr>
          </a:p>
          <a:p>
            <a:pPr marL="285750" indent="-285750">
              <a:buFont typeface="Arial" panose="020B0604020202020204" pitchFamily="34" charset="0"/>
              <a:buChar char="•"/>
            </a:pPr>
            <a:r>
              <a:rPr lang="en-GB" sz="1600" dirty="0" err="1">
                <a:latin typeface="Calibri" panose="020F0502020204030204" pitchFamily="34" charset="0"/>
              </a:rPr>
              <a:t>Unblinding</a:t>
            </a:r>
            <a:r>
              <a:rPr lang="en-GB" sz="1600" dirty="0">
                <a:latin typeface="Calibri" panose="020F0502020204030204" pitchFamily="34" charset="0"/>
              </a:rPr>
              <a:t> will be performed though SE by delegated research team members.</a:t>
            </a:r>
          </a:p>
          <a:p>
            <a:endParaRPr lang="en-GB" sz="1600" dirty="0">
              <a:latin typeface="Calibri" panose="020F0502020204030204" pitchFamily="34" charset="0"/>
            </a:endParaRP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endParaRPr lang="en-GB" sz="1600" dirty="0">
              <a:latin typeface="Calibri" panose="020F0502020204030204" pitchFamily="34" charset="0"/>
            </a:endParaRPr>
          </a:p>
          <a:p>
            <a:endParaRPr lang="en-GB" sz="1600" dirty="0">
              <a:latin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96152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78555"/>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Unblinding</a:t>
            </a:r>
            <a:endParaRPr dirty="0">
              <a:solidFill>
                <a:srgbClr val="0070C0"/>
              </a:solidFill>
            </a:endParaRPr>
          </a:p>
        </p:txBody>
      </p:sp>
      <p:sp>
        <p:nvSpPr>
          <p:cNvPr id="10" name="Content Placeholder 2"/>
          <p:cNvSpPr txBox="1">
            <a:spLocks/>
          </p:cNvSpPr>
          <p:nvPr/>
        </p:nvSpPr>
        <p:spPr>
          <a:xfrm>
            <a:off x="4210188" y="764337"/>
            <a:ext cx="4518798" cy="3607043"/>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Login to SE and access PROTECT-V. </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Trial personnel with both “Unblinder” and “Investigator” account must login and click the “Access” tab to switch between roles.</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Navigate to Randomisations. Click on the participant to be unblinded. Select “Unblind”.</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Complete the unblinding form</a:t>
            </a:r>
          </a:p>
          <a:p>
            <a:pPr marL="285750" indent="-285750">
              <a:buFont typeface="Arial" panose="020B0604020202020204" pitchFamily="34" charset="0"/>
              <a:buChar char="•"/>
            </a:pPr>
            <a:endParaRPr lang="en-GB" sz="1600" dirty="0">
              <a:latin typeface="Calibri" panose="020F0502020204030204" pitchFamily="34" charset="0"/>
            </a:endParaRPr>
          </a:p>
        </p:txBody>
      </p:sp>
      <p:pic>
        <p:nvPicPr>
          <p:cNvPr id="2" name="Picture 1"/>
          <p:cNvPicPr>
            <a:picLocks noChangeAspect="1"/>
          </p:cNvPicPr>
          <p:nvPr/>
        </p:nvPicPr>
        <p:blipFill>
          <a:blip r:embed="rId3"/>
          <a:stretch>
            <a:fillRect/>
          </a:stretch>
        </p:blipFill>
        <p:spPr>
          <a:xfrm>
            <a:off x="457200" y="971306"/>
            <a:ext cx="3636040" cy="341951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37304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374918" y="0"/>
            <a:ext cx="8229600" cy="72138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Unblinding</a:t>
            </a:r>
            <a:endParaRPr dirty="0">
              <a:solidFill>
                <a:srgbClr val="0070C0"/>
              </a:solidFill>
            </a:endParaRPr>
          </a:p>
        </p:txBody>
      </p:sp>
      <p:sp>
        <p:nvSpPr>
          <p:cNvPr id="10" name="Content Placeholder 2"/>
          <p:cNvSpPr txBox="1">
            <a:spLocks/>
          </p:cNvSpPr>
          <p:nvPr/>
        </p:nvSpPr>
        <p:spPr>
          <a:xfrm>
            <a:off x="374918" y="1010863"/>
            <a:ext cx="8229600" cy="4268787"/>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Arial" panose="020B0604020202020204" pitchFamily="34" charset="0"/>
              <a:buChar char="•"/>
            </a:pPr>
            <a:r>
              <a:rPr lang="en-GB" sz="1600" dirty="0">
                <a:latin typeface="Calibri" panose="020F0502020204030204" pitchFamily="34" charset="0"/>
              </a:rPr>
              <a:t>Treatment allocation will be sent to the email address indicated in the form. Unblinding notification without treatment allocation will be sent to all trial administrators and local investigators. </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Unblinder to provide detailed explanation of the unblinding to the CI and Sponsor and to file the </a:t>
            </a:r>
            <a:r>
              <a:rPr lang="en-GB" sz="1600" dirty="0" err="1">
                <a:latin typeface="Calibri" panose="020F0502020204030204" pitchFamily="34" charset="0"/>
              </a:rPr>
              <a:t>unblinding</a:t>
            </a:r>
            <a:r>
              <a:rPr lang="en-GB" sz="1600" dirty="0">
                <a:latin typeface="Calibri" panose="020F0502020204030204" pitchFamily="34" charset="0"/>
              </a:rPr>
              <a:t> notification in the ISF</a:t>
            </a:r>
          </a:p>
          <a:p>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In case SE is inaccessible, contact the Clinical Trial Coordinator. </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rPr>
              <a:t>The responsibility to break the treatment code resides solely with the treating clinician</a:t>
            </a:r>
          </a:p>
          <a:p>
            <a:pPr marL="285750" indent="-285750">
              <a:buFont typeface="Arial" panose="020B0604020202020204" pitchFamily="34" charset="0"/>
              <a:buChar char="•"/>
            </a:pPr>
            <a:endParaRPr lang="en-GB" sz="1600" dirty="0">
              <a:latin typeface="Calibri" panose="020F0502020204030204" pitchFamily="34" charset="0"/>
            </a:endParaRPr>
          </a:p>
          <a:p>
            <a:endParaRPr lang="en-GB" sz="1600" dirty="0">
              <a:latin typeface="Calibri" panose="020F050202020403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90648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Trial data portal website(1)</a:t>
            </a:r>
            <a:endParaRPr dirty="0">
              <a:solidFill>
                <a:srgbClr val="0070C0"/>
              </a:solidFill>
            </a:endParaRPr>
          </a:p>
        </p:txBody>
      </p:sp>
      <p:sp>
        <p:nvSpPr>
          <p:cNvPr id="2" name="Rectangle 1"/>
          <p:cNvSpPr/>
          <p:nvPr/>
        </p:nvSpPr>
        <p:spPr>
          <a:xfrm>
            <a:off x="797442" y="1005812"/>
            <a:ext cx="6866766" cy="646331"/>
          </a:xfrm>
          <a:prstGeom prst="rect">
            <a:avLst/>
          </a:prstGeom>
        </p:spPr>
        <p:txBody>
          <a:bodyPr wrap="square">
            <a:spAutoFit/>
          </a:bodyPr>
          <a:lstStyle/>
          <a:p>
            <a:pPr marL="342900" lvl="0" indent="-342900" defTabSz="457200" fontAlgn="base" hangingPunct="0">
              <a:spcBef>
                <a:spcPct val="0"/>
              </a:spcBef>
              <a:spcAft>
                <a:spcPct val="0"/>
              </a:spcAft>
              <a:buClrTx/>
              <a:buFont typeface="Arial" panose="020B0604020202020204" pitchFamily="34" charset="0"/>
              <a:buChar char="•"/>
            </a:pPr>
            <a:r>
              <a:rPr lang="en-GB" sz="1200" kern="1200" dirty="0">
                <a:latin typeface="Calibri" panose="020F0502020204030204" pitchFamily="34" charset="0"/>
                <a:ea typeface="ＭＳ Ｐゴシック" charset="0"/>
                <a:cs typeface="Calibri" panose="020F0502020204030204" pitchFamily="34" charset="0"/>
                <a:sym typeface="Calibri" charset="0"/>
              </a:rPr>
              <a:t>Trial data portal website address is </a:t>
            </a:r>
            <a:r>
              <a:rPr lang="en-GB" sz="1200" kern="1200" dirty="0">
                <a:latin typeface="Calibri" panose="020F0502020204030204" pitchFamily="34" charset="0"/>
                <a:ea typeface="ＭＳ Ｐゴシック" charset="0"/>
                <a:cs typeface="Calibri" panose="020F0502020204030204" pitchFamily="34" charset="0"/>
                <a:sym typeface="Calibri" charset="0"/>
                <a:hlinkClick r:id="rId3"/>
              </a:rPr>
              <a:t>https://protectmonoclonal.medschl.cam.ac.uk/Account/Login</a:t>
            </a: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marL="342900" lvl="0" indent="-342900" defTabSz="457200" fontAlgn="base" hangingPunct="0">
              <a:spcBef>
                <a:spcPct val="0"/>
              </a:spcBef>
              <a:spcAft>
                <a:spcPct val="0"/>
              </a:spcAft>
              <a:buClrTx/>
              <a:buFont typeface="Arial" panose="020B0604020202020204" pitchFamily="34" charset="0"/>
              <a:buChar char="•"/>
            </a:pPr>
            <a:r>
              <a:rPr lang="en-GB" sz="1200" kern="1200" dirty="0">
                <a:latin typeface="Calibri" panose="020F0502020204030204" pitchFamily="34" charset="0"/>
                <a:ea typeface="ＭＳ Ｐゴシック" charset="0"/>
                <a:cs typeface="Calibri" panose="020F0502020204030204" pitchFamily="34" charset="0"/>
                <a:sym typeface="Calibri" charset="0"/>
              </a:rPr>
              <a:t>At site setup a list of users should be sent to the coordinator </a:t>
            </a:r>
          </a:p>
          <a:p>
            <a:pPr marL="342900" lvl="0" indent="-342900" defTabSz="457200" fontAlgn="base" hangingPunct="0">
              <a:spcBef>
                <a:spcPct val="0"/>
              </a:spcBef>
              <a:spcAft>
                <a:spcPct val="0"/>
              </a:spcAft>
              <a:buClrTx/>
              <a:buFont typeface="Arial" panose="020B0604020202020204" pitchFamily="34" charset="0"/>
              <a:buChar char="•"/>
            </a:pPr>
            <a:r>
              <a:rPr lang="en-GB" sz="1200" kern="1200" dirty="0">
                <a:latin typeface="Calibri" panose="020F0502020204030204" pitchFamily="34" charset="0"/>
                <a:ea typeface="ＭＳ Ｐゴシック" charset="0"/>
                <a:cs typeface="Calibri" panose="020F0502020204030204" pitchFamily="34" charset="0"/>
                <a:sym typeface="Calibri" charset="0"/>
              </a:rPr>
              <a:t>Invitation to use the website will be sent by the Protect Trial Data Managers</a:t>
            </a:r>
          </a:p>
        </p:txBody>
      </p:sp>
      <p:sp>
        <p:nvSpPr>
          <p:cNvPr id="11" name="Content Placeholder 2"/>
          <p:cNvSpPr txBox="1">
            <a:spLocks/>
          </p:cNvSpPr>
          <p:nvPr/>
        </p:nvSpPr>
        <p:spPr>
          <a:xfrm>
            <a:off x="415430" y="1928821"/>
            <a:ext cx="3312368" cy="1286482"/>
          </a:xfrm>
          <a:prstGeom prst="rect">
            <a:avLst/>
          </a:prstGeom>
        </p:spPr>
        <p:txBody>
          <a:bodyPr vert="horz">
            <a:normAutofit/>
          </a:bodyPr>
          <a:lstStyle>
            <a:lvl1pPr marL="342900" indent="-342900" algn="l" defTabSz="457200" rtl="0" eaLnBrk="1" fontAlgn="base" hangingPunct="1">
              <a:spcBef>
                <a:spcPct val="0"/>
              </a:spcBef>
              <a:spcAft>
                <a:spcPct val="0"/>
              </a:spcAft>
              <a:defRPr sz="2000">
                <a:solidFill>
                  <a:srgbClr val="000000"/>
                </a:solidFill>
                <a:latin typeface="+mn-lt"/>
                <a:ea typeface="+mn-ea"/>
                <a:cs typeface="+mn-cs"/>
                <a:sym typeface="Helvetica" charset="0"/>
              </a:defRPr>
            </a:lvl1pPr>
            <a:lvl2pPr marL="228600" indent="228600" algn="l" defTabSz="457200" rtl="0" eaLnBrk="1" fontAlgn="base" hangingPunct="1">
              <a:spcBef>
                <a:spcPct val="0"/>
              </a:spcBef>
              <a:spcAft>
                <a:spcPct val="0"/>
              </a:spcAft>
              <a:defRPr sz="1800">
                <a:solidFill>
                  <a:srgbClr val="000000"/>
                </a:solidFill>
                <a:latin typeface="+mn-lt"/>
                <a:ea typeface="Helvetica" charset="0"/>
                <a:cs typeface="+mn-cs"/>
                <a:sym typeface="Helvetica" charset="0"/>
              </a:defRPr>
            </a:lvl2pPr>
            <a:lvl3pPr marL="457200" indent="457200" algn="l" defTabSz="457200" rtl="0" eaLnBrk="1" fontAlgn="base" hangingPunct="1">
              <a:spcBef>
                <a:spcPct val="0"/>
              </a:spcBef>
              <a:spcAft>
                <a:spcPct val="0"/>
              </a:spcAft>
              <a:defRPr sz="1600">
                <a:solidFill>
                  <a:srgbClr val="000000"/>
                </a:solidFill>
                <a:latin typeface="+mn-lt"/>
                <a:ea typeface="Helvetica" charset="0"/>
                <a:cs typeface="+mn-cs"/>
                <a:sym typeface="Helvetica" charset="0"/>
              </a:defRPr>
            </a:lvl3pPr>
            <a:lvl4pPr marL="685800" indent="685800" algn="l" defTabSz="457200" rtl="0" eaLnBrk="1" fontAlgn="base" hangingPunct="1">
              <a:spcBef>
                <a:spcPct val="0"/>
              </a:spcBef>
              <a:spcAft>
                <a:spcPct val="0"/>
              </a:spcAft>
              <a:defRPr sz="1400">
                <a:solidFill>
                  <a:srgbClr val="000000"/>
                </a:solidFill>
                <a:latin typeface="+mn-lt"/>
                <a:ea typeface="Helvetica" charset="0"/>
                <a:cs typeface="+mn-cs"/>
                <a:sym typeface="Helvetica" charset="0"/>
              </a:defRPr>
            </a:lvl4pPr>
            <a:lvl5pPr marL="914400" indent="914400" algn="l" defTabSz="457200" rtl="0" eaLnBrk="1" fontAlgn="base" hangingPunct="1">
              <a:spcBef>
                <a:spcPct val="0"/>
              </a:spcBef>
              <a:spcAft>
                <a:spcPct val="0"/>
              </a:spcAft>
              <a:defRPr sz="1400">
                <a:solidFill>
                  <a:srgbClr val="000000"/>
                </a:solidFill>
                <a:latin typeface="+mn-lt"/>
                <a:ea typeface="Helvetica" charset="0"/>
                <a:cs typeface="+mn-cs"/>
                <a:sym typeface="Helvetica" charset="0"/>
              </a:defRPr>
            </a:lvl5pPr>
            <a:lvl6pPr marL="13716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6pPr>
            <a:lvl7pPr marL="18288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7pPr>
            <a:lvl8pPr marL="22860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8pPr>
            <a:lvl9pPr marL="27432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1200" b="1" i="0" u="none" strike="noStrike" kern="0" cap="none" spc="0" normalizeH="0" baseline="0" noProof="0" dirty="0">
                <a:ln>
                  <a:noFill/>
                </a:ln>
                <a:solidFill>
                  <a:srgbClr val="0070C0"/>
                </a:solidFill>
                <a:effectLst/>
                <a:uLnTx/>
                <a:uFillTx/>
                <a:latin typeface="Calibri" panose="020F0502020204030204" pitchFamily="34" charset="0"/>
                <a:ea typeface="ＭＳ Ｐゴシック"/>
                <a:cs typeface="Calibri" panose="020F0502020204030204" pitchFamily="34" charset="0"/>
                <a:sym typeface="Helvetica" charset="0"/>
              </a:rPr>
              <a:t>Site staff are able to:</a:t>
            </a:r>
            <a:endPar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endParaRPr>
          </a:p>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GB" sz="1200" b="1" i="0" u="none" strike="noStrike" kern="0" cap="none" spc="0" normalizeH="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rPr>
              <a:t>Register participants – REQUIRED TO ASSIGN PARTICIPANT TRIAL NUMBER.</a:t>
            </a:r>
          </a:p>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rPr>
              <a:t>Complete electronic CRFs (e-CRFs)</a:t>
            </a:r>
          </a:p>
          <a:p>
            <a:pPr marL="342900" marR="0" lvl="0" indent="-342900" algn="l" defTabSz="4572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rPr>
              <a:t>Download study information (protocol, blank CRFs </a:t>
            </a:r>
            <a:r>
              <a:rPr kumimoji="0" lang="en-GB" sz="1200" b="0" i="0" u="none" strike="noStrike" kern="0" cap="none" spc="0" normalizeH="0" baseline="0" noProof="0" dirty="0" err="1">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rPr>
              <a:t>etc</a:t>
            </a:r>
            <a:r>
              <a:rPr kumimoji="0" lang="en-GB" sz="1200" b="0" i="0" u="none" strike="noStrike" kern="0" cap="none" spc="0" normalizeH="0" baseline="0" noProof="0" dirty="0">
                <a:ln>
                  <a:noFill/>
                </a:ln>
                <a:solidFill>
                  <a:srgbClr val="000000"/>
                </a:solidFill>
                <a:effectLst/>
                <a:uLnTx/>
                <a:uFillTx/>
                <a:latin typeface="Calibri" panose="020F0502020204030204" pitchFamily="34" charset="0"/>
                <a:ea typeface="ＭＳ Ｐゴシック"/>
                <a:cs typeface="Calibri" panose="020F0502020204030204" pitchFamily="34" charset="0"/>
                <a:sym typeface="Helvetica" charset="0"/>
              </a:rPr>
              <a:t>)</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600" b="0" i="0" u="none" strike="noStrike" kern="0" cap="none" spc="0" normalizeH="0" baseline="0" noProof="0" dirty="0">
              <a:ln>
                <a:noFill/>
              </a:ln>
              <a:solidFill>
                <a:srgbClr val="000000"/>
              </a:solidFill>
              <a:effectLst/>
              <a:uLnTx/>
              <a:uFillTx/>
              <a:latin typeface="Century Gothic" panose="020B0502020202020204" pitchFamily="34" charset="0"/>
              <a:ea typeface="ＭＳ Ｐゴシック"/>
              <a:cs typeface="Helvetica"/>
              <a:sym typeface="Helvetica" charset="0"/>
            </a:endParaRPr>
          </a:p>
        </p:txBody>
      </p:sp>
      <p:sp>
        <p:nvSpPr>
          <p:cNvPr id="12" name="Content Placeholder 2"/>
          <p:cNvSpPr txBox="1">
            <a:spLocks/>
          </p:cNvSpPr>
          <p:nvPr/>
        </p:nvSpPr>
        <p:spPr>
          <a:xfrm>
            <a:off x="415430" y="3383173"/>
            <a:ext cx="2963218" cy="771667"/>
          </a:xfrm>
          <a:prstGeom prst="rect">
            <a:avLst/>
          </a:prstGeom>
        </p:spPr>
        <p:txBody>
          <a:bodyPr vert="horz"/>
          <a:lstStyle>
            <a:lvl1pPr marL="342900" indent="-342900" algn="l" defTabSz="457200" rtl="0" eaLnBrk="1" fontAlgn="base" hangingPunct="1">
              <a:spcBef>
                <a:spcPct val="0"/>
              </a:spcBef>
              <a:spcAft>
                <a:spcPct val="0"/>
              </a:spcAft>
              <a:defRPr sz="2000">
                <a:solidFill>
                  <a:srgbClr val="000000"/>
                </a:solidFill>
                <a:latin typeface="+mn-lt"/>
                <a:ea typeface="+mn-ea"/>
                <a:cs typeface="+mn-cs"/>
                <a:sym typeface="Helvetica" charset="0"/>
              </a:defRPr>
            </a:lvl1pPr>
            <a:lvl2pPr marL="228600" indent="228600" algn="l" defTabSz="457200" rtl="0" eaLnBrk="1" fontAlgn="base" hangingPunct="1">
              <a:spcBef>
                <a:spcPct val="0"/>
              </a:spcBef>
              <a:spcAft>
                <a:spcPct val="0"/>
              </a:spcAft>
              <a:defRPr sz="1800">
                <a:solidFill>
                  <a:srgbClr val="000000"/>
                </a:solidFill>
                <a:latin typeface="+mn-lt"/>
                <a:ea typeface="Helvetica" charset="0"/>
                <a:cs typeface="+mn-cs"/>
                <a:sym typeface="Helvetica" charset="0"/>
              </a:defRPr>
            </a:lvl2pPr>
            <a:lvl3pPr marL="457200" indent="457200" algn="l" defTabSz="457200" rtl="0" eaLnBrk="1" fontAlgn="base" hangingPunct="1">
              <a:spcBef>
                <a:spcPct val="0"/>
              </a:spcBef>
              <a:spcAft>
                <a:spcPct val="0"/>
              </a:spcAft>
              <a:defRPr sz="1600">
                <a:solidFill>
                  <a:srgbClr val="000000"/>
                </a:solidFill>
                <a:latin typeface="+mn-lt"/>
                <a:ea typeface="Helvetica" charset="0"/>
                <a:cs typeface="+mn-cs"/>
                <a:sym typeface="Helvetica" charset="0"/>
              </a:defRPr>
            </a:lvl3pPr>
            <a:lvl4pPr marL="685800" indent="685800" algn="l" defTabSz="457200" rtl="0" eaLnBrk="1" fontAlgn="base" hangingPunct="1">
              <a:spcBef>
                <a:spcPct val="0"/>
              </a:spcBef>
              <a:spcAft>
                <a:spcPct val="0"/>
              </a:spcAft>
              <a:defRPr sz="1400">
                <a:solidFill>
                  <a:srgbClr val="000000"/>
                </a:solidFill>
                <a:latin typeface="+mn-lt"/>
                <a:ea typeface="Helvetica" charset="0"/>
                <a:cs typeface="+mn-cs"/>
                <a:sym typeface="Helvetica" charset="0"/>
              </a:defRPr>
            </a:lvl4pPr>
            <a:lvl5pPr marL="914400" indent="914400" algn="l" defTabSz="457200" rtl="0" eaLnBrk="1" fontAlgn="base" hangingPunct="1">
              <a:spcBef>
                <a:spcPct val="0"/>
              </a:spcBef>
              <a:spcAft>
                <a:spcPct val="0"/>
              </a:spcAft>
              <a:defRPr sz="1400">
                <a:solidFill>
                  <a:srgbClr val="000000"/>
                </a:solidFill>
                <a:latin typeface="+mn-lt"/>
                <a:ea typeface="Helvetica" charset="0"/>
                <a:cs typeface="+mn-cs"/>
                <a:sym typeface="Helvetica" charset="0"/>
              </a:defRPr>
            </a:lvl5pPr>
            <a:lvl6pPr marL="13716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6pPr>
            <a:lvl7pPr marL="18288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7pPr>
            <a:lvl8pPr marL="22860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8pPr>
            <a:lvl9pPr marL="2743200" algn="l" defTabSz="457200" rtl="0" eaLnBrk="1" fontAlgn="base" hangingPunct="1">
              <a:spcBef>
                <a:spcPct val="0"/>
              </a:spcBef>
              <a:spcAft>
                <a:spcPct val="0"/>
              </a:spcAft>
              <a:defRPr sz="1200">
                <a:solidFill>
                  <a:srgbClr val="000000"/>
                </a:solidFill>
                <a:latin typeface="+mn-lt"/>
                <a:ea typeface="Helvetica" charset="0"/>
                <a:cs typeface="+mn-cs"/>
                <a:sym typeface="Helvetica" charset="0"/>
              </a:defRPr>
            </a:lvl9pPr>
          </a:lstStyle>
          <a:p>
            <a:pPr marL="0" indent="0">
              <a:buClrTx/>
              <a:buFontTx/>
              <a:buNone/>
            </a:pPr>
            <a:r>
              <a:rPr lang="en-GB" sz="1200" b="1" dirty="0">
                <a:solidFill>
                  <a:srgbClr val="0070C0"/>
                </a:solidFill>
                <a:latin typeface="Calibri" panose="020F0502020204030204" pitchFamily="34" charset="0"/>
                <a:ea typeface="ＭＳ Ｐゴシック"/>
                <a:cs typeface="Calibri" panose="020F0502020204030204" pitchFamily="34" charset="0"/>
              </a:rPr>
              <a:t>Site staff will </a:t>
            </a:r>
            <a:r>
              <a:rPr lang="en-GB" sz="1200" b="1" u="sng" dirty="0">
                <a:solidFill>
                  <a:srgbClr val="FF0000"/>
                </a:solidFill>
                <a:latin typeface="Calibri" panose="020F0502020204030204" pitchFamily="34" charset="0"/>
                <a:ea typeface="ＭＳ Ｐゴシック"/>
                <a:cs typeface="Calibri" panose="020F0502020204030204" pitchFamily="34" charset="0"/>
              </a:rPr>
              <a:t>NOT</a:t>
            </a:r>
            <a:r>
              <a:rPr lang="en-GB" sz="1200" b="1" dirty="0">
                <a:solidFill>
                  <a:srgbClr val="0070C0"/>
                </a:solidFill>
                <a:latin typeface="Calibri" panose="020F0502020204030204" pitchFamily="34" charset="0"/>
                <a:ea typeface="ＭＳ Ｐゴシック"/>
                <a:cs typeface="Calibri" panose="020F0502020204030204" pitchFamily="34" charset="0"/>
              </a:rPr>
              <a:t> be able to:</a:t>
            </a:r>
            <a:endParaRPr lang="en-GB" sz="1200" dirty="0">
              <a:latin typeface="Calibri" panose="020F0502020204030204" pitchFamily="34" charset="0"/>
              <a:ea typeface="ＭＳ Ｐゴシック"/>
              <a:cs typeface="Calibri" panose="020F0502020204030204" pitchFamily="34" charset="0"/>
            </a:endParaRPr>
          </a:p>
          <a:p>
            <a:pPr>
              <a:buClrTx/>
              <a:buFont typeface="Wingdings" panose="05000000000000000000" pitchFamily="2" charset="2"/>
              <a:buChar char=""/>
            </a:pPr>
            <a:r>
              <a:rPr lang="en-GB" sz="1200" dirty="0">
                <a:latin typeface="Calibri" panose="020F0502020204030204" pitchFamily="34" charset="0"/>
                <a:ea typeface="ＭＳ Ｐゴシック"/>
                <a:cs typeface="Calibri" panose="020F0502020204030204" pitchFamily="34" charset="0"/>
              </a:rPr>
              <a:t>Edit data after submitting a form (will explain it further)</a:t>
            </a:r>
          </a:p>
          <a:p>
            <a:pPr>
              <a:buClrTx/>
              <a:buFont typeface="Wingdings" panose="05000000000000000000" pitchFamily="2" charset="2"/>
              <a:buChar char=""/>
            </a:pPr>
            <a:endParaRPr lang="en-GB" sz="1600" dirty="0">
              <a:latin typeface="Century Gothic" panose="020B0502020202020204" pitchFamily="34" charset="0"/>
              <a:ea typeface="ＭＳ Ｐゴシック"/>
              <a:cs typeface="Helvetica"/>
            </a:endParaRPr>
          </a:p>
        </p:txBody>
      </p:sp>
      <p:pic>
        <p:nvPicPr>
          <p:cNvPr id="13" name="Picture 12"/>
          <p:cNvPicPr/>
          <p:nvPr/>
        </p:nvPicPr>
        <p:blipFill rotWithShape="1">
          <a:blip r:embed="rId4"/>
          <a:srcRect l="12991" t="4981" r="48295" b="7422"/>
          <a:stretch/>
        </p:blipFill>
        <p:spPr bwMode="auto">
          <a:xfrm>
            <a:off x="4244725" y="1652143"/>
            <a:ext cx="4211782" cy="3187896"/>
          </a:xfrm>
          <a:prstGeom prst="rect">
            <a:avLst/>
          </a:prstGeom>
          <a:ln>
            <a:noFill/>
          </a:ln>
          <a:extLst>
            <a:ext uri="{53640926-AAD7-44D8-BBD7-CCE9431645EC}">
              <a14:shadowObscured xmlns:a14="http://schemas.microsoft.com/office/drawing/2010/main"/>
            </a:ext>
          </a:ex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54154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Trial data portal website(2)</a:t>
            </a:r>
            <a:endParaRPr dirty="0">
              <a:solidFill>
                <a:srgbClr val="0070C0"/>
              </a:solidFill>
            </a:endParaRPr>
          </a:p>
        </p:txBody>
      </p:sp>
      <p:sp>
        <p:nvSpPr>
          <p:cNvPr id="14" name="Rectangle 13"/>
          <p:cNvSpPr/>
          <p:nvPr/>
        </p:nvSpPr>
        <p:spPr>
          <a:xfrm>
            <a:off x="573510" y="1123041"/>
            <a:ext cx="7191436" cy="2677656"/>
          </a:xfrm>
          <a:prstGeom prst="rect">
            <a:avLst/>
          </a:prstGeom>
        </p:spPr>
        <p:txBody>
          <a:bodyPr wrap="square">
            <a:spAutoFit/>
          </a:bodyPr>
          <a:lstStyle/>
          <a:p>
            <a:r>
              <a:rPr lang="en-GB" sz="1600" b="1" kern="1200" dirty="0">
                <a:solidFill>
                  <a:schemeClr val="accent2">
                    <a:lumMod val="75000"/>
                  </a:schemeClr>
                </a:solidFill>
                <a:latin typeface="Calibri" panose="020F0502020204030204" pitchFamily="34" charset="0"/>
                <a:ea typeface="ＭＳ Ｐゴシック" charset="0"/>
                <a:cs typeface="Calibri" panose="020F0502020204030204" pitchFamily="34" charset="0"/>
                <a:sym typeface="Calibri" charset="0"/>
              </a:rPr>
              <a:t>Training</a:t>
            </a:r>
          </a:p>
          <a:p>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r>
              <a:rPr lang="en-GB" sz="1200" kern="1200" dirty="0">
                <a:latin typeface="Calibri" panose="020F0502020204030204" pitchFamily="34" charset="0"/>
                <a:ea typeface="ＭＳ Ｐゴシック" charset="0"/>
                <a:cs typeface="Calibri" panose="020F0502020204030204" pitchFamily="34" charset="0"/>
                <a:sym typeface="Calibri" charset="0"/>
              </a:rPr>
              <a:t>Trial training website address is: </a:t>
            </a:r>
            <a:r>
              <a:rPr lang="en-GB" u="sng" dirty="0">
                <a:hlinkClick r:id="rId3"/>
              </a:rPr>
              <a:t>https://protectmonoclonaltrain.medschl.cam.ac.uk/Account/Login</a:t>
            </a:r>
            <a:endParaRPr lang="en-GB" dirty="0"/>
          </a:p>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defTabSz="457200" fontAlgn="base" hangingPunct="0">
              <a:spcBef>
                <a:spcPct val="0"/>
              </a:spcBef>
              <a:spcAft>
                <a:spcPct val="0"/>
              </a:spcAft>
              <a:buClrTx/>
              <a:buFontTx/>
              <a:buNone/>
            </a:pPr>
            <a:r>
              <a:rPr lang="en-GB" sz="1200" kern="1200" dirty="0">
                <a:latin typeface="Calibri" panose="020F0502020204030204" pitchFamily="34" charset="0"/>
                <a:ea typeface="ＭＳ Ｐゴシック" charset="0"/>
                <a:cs typeface="Calibri" panose="020F0502020204030204" pitchFamily="34" charset="0"/>
                <a:sym typeface="Calibri" charset="0"/>
              </a:rPr>
              <a:t>After registration, access will automatically be provided to the  PROTECT-V training website, which allows site admins to familiarise themselves with navigating the website and practice entering participant data. Any further training needed will be provided by Data manger.</a:t>
            </a:r>
          </a:p>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defTabSz="457200" fontAlgn="base" hangingPunct="0">
              <a:spcBef>
                <a:spcPct val="0"/>
              </a:spcBef>
              <a:spcAft>
                <a:spcPct val="0"/>
              </a:spcAft>
              <a:buClrTx/>
            </a:pPr>
            <a:r>
              <a:rPr lang="en-GB" sz="1600" b="1" kern="1200" dirty="0">
                <a:solidFill>
                  <a:schemeClr val="accent2">
                    <a:lumMod val="75000"/>
                  </a:schemeClr>
                </a:solidFill>
                <a:latin typeface="Calibri" panose="020F0502020204030204" pitchFamily="34" charset="0"/>
                <a:ea typeface="ＭＳ Ｐゴシック" charset="0"/>
                <a:cs typeface="Calibri" panose="020F0502020204030204" pitchFamily="34" charset="0"/>
                <a:sym typeface="Calibri" charset="0"/>
              </a:rPr>
              <a:t>Live</a:t>
            </a:r>
          </a:p>
          <a:p>
            <a:pPr defTabSz="457200" fontAlgn="base" hangingPunct="0">
              <a:spcBef>
                <a:spcPct val="0"/>
              </a:spcBef>
              <a:spcAft>
                <a:spcPct val="0"/>
              </a:spcAft>
              <a:buClrTx/>
            </a:pPr>
            <a:r>
              <a:rPr lang="en-GB" u="sng" dirty="0">
                <a:hlinkClick r:id="rId4"/>
              </a:rPr>
              <a:t>https://protectmonoclonal.medschl.cam.ac.uk/Account/Login</a:t>
            </a:r>
            <a:endParaRPr lang="en-GB" dirty="0"/>
          </a:p>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15461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Trial data portal website(3)</a:t>
            </a:r>
            <a:endParaRPr dirty="0">
              <a:solidFill>
                <a:srgbClr val="0070C0"/>
              </a:solidFill>
            </a:endParaRPr>
          </a:p>
        </p:txBody>
      </p:sp>
      <p:sp>
        <p:nvSpPr>
          <p:cNvPr id="11" name="Rectangle 10"/>
          <p:cNvSpPr/>
          <p:nvPr/>
        </p:nvSpPr>
        <p:spPr>
          <a:xfrm>
            <a:off x="196530" y="980728"/>
            <a:ext cx="3698917" cy="3016210"/>
          </a:xfrm>
          <a:prstGeom prst="rect">
            <a:avLst/>
          </a:prstGeom>
        </p:spPr>
        <p:txBody>
          <a:bodyPr wrap="square">
            <a:spAutoFit/>
          </a:bodyPr>
          <a:lstStyle/>
          <a:p>
            <a:pPr defTabSz="457200" fontAlgn="base" hangingPunct="0">
              <a:spcBef>
                <a:spcPct val="0"/>
              </a:spcBef>
              <a:spcAft>
                <a:spcPct val="0"/>
              </a:spcAft>
              <a:buClrTx/>
              <a:buFontTx/>
              <a:buNone/>
            </a:pPr>
            <a:endParaRPr lang="en-GB" sz="1200" kern="1200" dirty="0">
              <a:latin typeface="Calibri" panose="020F0502020204030204" pitchFamily="34" charset="0"/>
              <a:ea typeface="ＭＳ Ｐゴシック" charset="0"/>
              <a:cs typeface="Calibri" panose="020F0502020204030204" pitchFamily="34" charset="0"/>
              <a:sym typeface="Calibri" charset="0"/>
            </a:endParaRPr>
          </a:p>
          <a:p>
            <a:pPr defTabSz="457200" fontAlgn="base" hangingPunct="0">
              <a:spcBef>
                <a:spcPct val="0"/>
              </a:spcBef>
              <a:spcAft>
                <a:spcPct val="0"/>
              </a:spcAft>
              <a:buClrTx/>
            </a:pPr>
            <a:r>
              <a:rPr lang="en-GB" b="1" kern="1200" dirty="0">
                <a:solidFill>
                  <a:schemeClr val="accent2">
                    <a:lumMod val="75000"/>
                  </a:schemeClr>
                </a:solidFill>
                <a:latin typeface="Calibri" panose="020F0502020204030204" pitchFamily="34" charset="0"/>
                <a:ea typeface="ＭＳ Ｐゴシック" charset="0"/>
                <a:cs typeface="Calibri" panose="020F0502020204030204" pitchFamily="34" charset="0"/>
                <a:sym typeface="Calibri" charset="0"/>
              </a:rPr>
              <a:t>Important points to know:</a:t>
            </a:r>
          </a:p>
          <a:p>
            <a:pPr defTabSz="457200" fontAlgn="base" hangingPunct="0">
              <a:spcBef>
                <a:spcPct val="0"/>
              </a:spcBef>
              <a:spcAft>
                <a:spcPct val="0"/>
              </a:spcAft>
              <a:buClrTx/>
              <a:buFontTx/>
              <a:buNone/>
            </a:pPr>
            <a:endParaRPr lang="en-GB" sz="1200" b="1" u="sng" kern="1200" dirty="0">
              <a:solidFill>
                <a:srgbClr val="FF0000"/>
              </a:solidFill>
              <a:latin typeface="Calibri" panose="020F0502020204030204" pitchFamily="34" charset="0"/>
              <a:ea typeface="ＭＳ Ｐゴシック" charset="0"/>
              <a:cs typeface="Calibri" panose="020F0502020204030204" pitchFamily="34" charset="0"/>
              <a:sym typeface="Calibri" charset="0"/>
            </a:endParaRPr>
          </a:p>
          <a:p>
            <a:pPr marL="171450" indent="-171450" defTabSz="457200" fontAlgn="base" hangingPunct="0">
              <a:spcBef>
                <a:spcPct val="0"/>
              </a:spcBef>
              <a:spcAft>
                <a:spcPct val="0"/>
              </a:spcAft>
              <a:buClrTx/>
              <a:buFont typeface="Arial" panose="020B0604020202020204" pitchFamily="34" charset="0"/>
              <a:buChar char="•"/>
            </a:pPr>
            <a:r>
              <a:rPr lang="en-GB" sz="1200" kern="1200" dirty="0">
                <a:latin typeface="Calibri" panose="020F0502020204030204" pitchFamily="34" charset="0"/>
                <a:ea typeface="ＭＳ Ｐゴシック" charset="0"/>
                <a:cs typeface="Calibri" panose="020F0502020204030204" pitchFamily="34" charset="0"/>
                <a:sym typeface="Calibri" charset="0"/>
              </a:rPr>
              <a:t> Data will be transferred to the trial secure data host system in a few minutes after clicking the “Save”.  </a:t>
            </a:r>
          </a:p>
          <a:p>
            <a:pPr marL="171450" indent="-171450" defTabSz="457200" fontAlgn="base" hangingPunct="0">
              <a:spcBef>
                <a:spcPct val="0"/>
              </a:spcBef>
              <a:spcAft>
                <a:spcPct val="0"/>
              </a:spcAft>
              <a:buClrTx/>
              <a:buFont typeface="Arial" panose="020B0604020202020204" pitchFamily="34" charset="0"/>
              <a:buChar char="•"/>
            </a:pPr>
            <a:endParaRPr lang="en-GB" sz="1200" kern="1200" dirty="0" smtClean="0">
              <a:latin typeface="Calibri" panose="020F0502020204030204" pitchFamily="34" charset="0"/>
              <a:ea typeface="ＭＳ Ｐゴシック" charset="0"/>
              <a:cs typeface="Calibri" panose="020F0502020204030204" pitchFamily="34" charset="0"/>
              <a:sym typeface="Calibri" charset="0"/>
            </a:endParaRPr>
          </a:p>
          <a:p>
            <a:pPr marL="171450" indent="-171450" defTabSz="457200" fontAlgn="base" hangingPunct="0">
              <a:spcBef>
                <a:spcPct val="0"/>
              </a:spcBef>
              <a:spcAft>
                <a:spcPct val="0"/>
              </a:spcAft>
              <a:buClrTx/>
              <a:buFont typeface="Arial" panose="020B0604020202020204" pitchFamily="34" charset="0"/>
              <a:buChar char="•"/>
            </a:pPr>
            <a:r>
              <a:rPr lang="en-GB" sz="1200" kern="1200" dirty="0" smtClean="0">
                <a:latin typeface="Calibri" panose="020F0502020204030204" pitchFamily="34" charset="0"/>
                <a:ea typeface="ＭＳ Ｐゴシック" charset="0"/>
                <a:cs typeface="Calibri" panose="020F0502020204030204" pitchFamily="34" charset="0"/>
                <a:sym typeface="Calibri" charset="0"/>
              </a:rPr>
              <a:t>After </a:t>
            </a:r>
            <a:r>
              <a:rPr lang="en-GB" sz="1200" kern="1200" dirty="0">
                <a:latin typeface="Calibri" panose="020F0502020204030204" pitchFamily="34" charset="0"/>
                <a:ea typeface="ＭＳ Ｐゴシック" charset="0"/>
                <a:cs typeface="Calibri" panose="020F0502020204030204" pitchFamily="34" charset="0"/>
                <a:sym typeface="Calibri" charset="0"/>
              </a:rPr>
              <a:t>this point, </a:t>
            </a:r>
            <a:r>
              <a:rPr lang="en-GB" sz="1200" b="1" kern="1200" dirty="0">
                <a:latin typeface="Calibri" panose="020F0502020204030204" pitchFamily="34" charset="0"/>
                <a:ea typeface="ＭＳ Ｐゴシック" charset="0"/>
                <a:cs typeface="Calibri" panose="020F0502020204030204" pitchFamily="34" charset="0"/>
                <a:sym typeface="Calibri" charset="0"/>
              </a:rPr>
              <a:t>seeing or editing data will not be possible</a:t>
            </a:r>
            <a:r>
              <a:rPr lang="en-GB" sz="1200" kern="1200" dirty="0">
                <a:latin typeface="Calibri" panose="020F0502020204030204" pitchFamily="34" charset="0"/>
                <a:ea typeface="ＭＳ Ｐゴシック" charset="0"/>
                <a:cs typeface="Calibri" panose="020F0502020204030204" pitchFamily="34" charset="0"/>
                <a:sym typeface="Calibri" charset="0"/>
              </a:rPr>
              <a:t>. Therefore please pay extra attention to the data entered and double check the accuracy before saving it.</a:t>
            </a:r>
          </a:p>
          <a:p>
            <a:pPr marL="171450" indent="-171450" defTabSz="457200" fontAlgn="base" hangingPunct="0">
              <a:spcBef>
                <a:spcPct val="0"/>
              </a:spcBef>
              <a:spcAft>
                <a:spcPct val="0"/>
              </a:spcAft>
              <a:buClrTx/>
              <a:buFont typeface="Arial" panose="020B0604020202020204" pitchFamily="34" charset="0"/>
              <a:buChar char="•"/>
            </a:pPr>
            <a:endParaRPr lang="en-GB" sz="1200" b="1" kern="1200" dirty="0" smtClean="0">
              <a:latin typeface="Calibri" panose="020F0502020204030204" pitchFamily="34" charset="0"/>
              <a:ea typeface="ＭＳ Ｐゴシック" charset="0"/>
              <a:cs typeface="Calibri" panose="020F0502020204030204" pitchFamily="34" charset="0"/>
              <a:sym typeface="Calibri" charset="0"/>
            </a:endParaRPr>
          </a:p>
          <a:p>
            <a:pPr marL="171450" indent="-171450" defTabSz="457200" fontAlgn="base" hangingPunct="0">
              <a:spcBef>
                <a:spcPct val="0"/>
              </a:spcBef>
              <a:spcAft>
                <a:spcPct val="0"/>
              </a:spcAft>
              <a:buClrTx/>
              <a:buFont typeface="Arial" panose="020B0604020202020204" pitchFamily="34" charset="0"/>
              <a:buChar char="•"/>
            </a:pPr>
            <a:r>
              <a:rPr lang="en-GB" sz="1200" b="1" kern="1200" dirty="0" err="1" smtClean="0">
                <a:latin typeface="Calibri" panose="020F0502020204030204" pitchFamily="34" charset="0"/>
                <a:ea typeface="ＭＳ Ｐゴシック" charset="0"/>
                <a:cs typeface="Calibri" panose="020F0502020204030204" pitchFamily="34" charset="0"/>
                <a:sym typeface="Calibri" charset="0"/>
              </a:rPr>
              <a:t>eCRF</a:t>
            </a:r>
            <a:r>
              <a:rPr lang="en-GB" sz="1200" b="1" kern="1200" dirty="0" smtClean="0">
                <a:latin typeface="Calibri" panose="020F0502020204030204" pitchFamily="34" charset="0"/>
                <a:ea typeface="ＭＳ Ｐゴシック" charset="0"/>
                <a:cs typeface="Calibri" panose="020F0502020204030204" pitchFamily="34" charset="0"/>
                <a:sym typeface="Calibri" charset="0"/>
              </a:rPr>
              <a:t>/Database </a:t>
            </a:r>
            <a:r>
              <a:rPr lang="en-GB" sz="1200" b="1" kern="1200" dirty="0">
                <a:latin typeface="Calibri" panose="020F0502020204030204" pitchFamily="34" charset="0"/>
                <a:ea typeface="ＭＳ Ｐゴシック" charset="0"/>
                <a:cs typeface="Calibri" panose="020F0502020204030204" pitchFamily="34" charset="0"/>
                <a:sym typeface="Calibri" charset="0"/>
              </a:rPr>
              <a:t>corrections </a:t>
            </a:r>
            <a:r>
              <a:rPr lang="en-GB" sz="1200" kern="1200" dirty="0">
                <a:latin typeface="Calibri" panose="020F0502020204030204" pitchFamily="34" charset="0"/>
                <a:ea typeface="ＭＳ Ｐゴシック" charset="0"/>
                <a:cs typeface="Calibri" panose="020F0502020204030204" pitchFamily="34" charset="0"/>
                <a:sym typeface="Calibri" charset="0"/>
              </a:rPr>
              <a:t>can be requested by completing the </a:t>
            </a:r>
            <a:r>
              <a:rPr lang="en-GB" sz="1200" kern="1200" dirty="0" err="1">
                <a:latin typeface="Calibri" panose="020F0502020204030204" pitchFamily="34" charset="0"/>
                <a:ea typeface="ＭＳ Ｐゴシック" charset="0"/>
                <a:cs typeface="Calibri" panose="020F0502020204030204" pitchFamily="34" charset="0"/>
                <a:sym typeface="Calibri" charset="0"/>
              </a:rPr>
              <a:t>eCRF</a:t>
            </a:r>
            <a:r>
              <a:rPr lang="en-GB" sz="1200" kern="1200" dirty="0">
                <a:latin typeface="Calibri" panose="020F0502020204030204" pitchFamily="34" charset="0"/>
                <a:ea typeface="ＭＳ Ｐゴシック" charset="0"/>
                <a:cs typeface="Calibri" panose="020F0502020204030204" pitchFamily="34" charset="0"/>
                <a:sym typeface="Calibri" charset="0"/>
              </a:rPr>
              <a:t> Data Change Request Form.</a:t>
            </a:r>
          </a:p>
          <a:p>
            <a:pPr defTabSz="457200" fontAlgn="base" hangingPunct="0">
              <a:spcBef>
                <a:spcPct val="0"/>
              </a:spcBef>
              <a:spcAft>
                <a:spcPct val="0"/>
              </a:spcAft>
              <a:buClrTx/>
              <a:buFontTx/>
              <a:buNone/>
            </a:pPr>
            <a:endParaRPr lang="en-GB" sz="1600" kern="1200" dirty="0">
              <a:latin typeface="Century Gothic" panose="020B0502020202020204" pitchFamily="34" charset="0"/>
              <a:ea typeface="ＭＳ Ｐゴシック" charset="0"/>
              <a:sym typeface="Calibri" charset="0"/>
            </a:endParaRPr>
          </a:p>
          <a:p>
            <a:pPr defTabSz="457200" fontAlgn="base" hangingPunct="0">
              <a:spcBef>
                <a:spcPct val="0"/>
              </a:spcBef>
              <a:spcAft>
                <a:spcPct val="0"/>
              </a:spcAft>
              <a:buClrTx/>
              <a:buFontTx/>
              <a:buNone/>
            </a:pPr>
            <a:endParaRPr lang="en-GB" sz="1600" kern="1200" dirty="0">
              <a:latin typeface="Century Gothic" panose="020B0502020202020204" pitchFamily="34" charset="0"/>
              <a:ea typeface="ＭＳ Ｐゴシック" charset="0"/>
              <a:sym typeface="Calibri" charset="0"/>
            </a:endParaRPr>
          </a:p>
        </p:txBody>
      </p:sp>
      <p:pic>
        <p:nvPicPr>
          <p:cNvPr id="308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417" y="980728"/>
            <a:ext cx="4535413" cy="3181306"/>
          </a:xfrm>
          <a:prstGeom prst="rect">
            <a:avLst/>
          </a:prstGeom>
          <a:noFill/>
          <a:ln w="12700" algn="ctr">
            <a:solidFill>
              <a:schemeClr val="tx1"/>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23945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Investigator Responsibilities</a:t>
            </a:r>
            <a:endParaRPr dirty="0">
              <a:solidFill>
                <a:srgbClr val="0070C0"/>
              </a:solidFill>
            </a:endParaRPr>
          </a:p>
        </p:txBody>
      </p:sp>
      <p:sp>
        <p:nvSpPr>
          <p:cNvPr id="3" name="Rectangle 1"/>
          <p:cNvSpPr>
            <a:spLocks noChangeArrowheads="1"/>
          </p:cNvSpPr>
          <p:nvPr/>
        </p:nvSpPr>
        <p:spPr bwMode="auto">
          <a:xfrm>
            <a:off x="1933575" y="1200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4"/>
          <p:cNvSpPr>
            <a:spLocks noChangeArrowheads="1"/>
          </p:cNvSpPr>
          <p:nvPr/>
        </p:nvSpPr>
        <p:spPr bwMode="auto">
          <a:xfrm>
            <a:off x="1704975" y="17764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p:cNvSpPr/>
          <p:nvPr/>
        </p:nvSpPr>
        <p:spPr>
          <a:xfrm>
            <a:off x="457200" y="1063378"/>
            <a:ext cx="7528560" cy="2644250"/>
          </a:xfrm>
          <a:prstGeom prst="rect">
            <a:avLst/>
          </a:prstGeom>
        </p:spPr>
        <p:txBody>
          <a:bodyPr wrap="square">
            <a:spAutoFit/>
          </a:bodyPr>
          <a:lstStyle/>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Patient accruals – consent, registration and randomisation</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ISF maintenance</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Evidencing delivery of continual trial team training </a:t>
            </a:r>
            <a:r>
              <a:rPr lang="en-GB" i="1" dirty="0">
                <a:latin typeface="Calibri" panose="020F0502020204030204" pitchFamily="34" charset="0"/>
                <a:cs typeface="Calibri" panose="020F0502020204030204" pitchFamily="34" charset="0"/>
              </a:rPr>
              <a:t>(GCP/protocol/trial procedures)</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Delegation log maintenance</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Responding to data queries in a timely manner</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On-going safety and pregnancy reporting</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Escalating conduct issues and protocol deviations immediately to the PTO</a:t>
            </a:r>
          </a:p>
          <a:p>
            <a:pPr>
              <a:lnSpc>
                <a:spcPct val="150000"/>
              </a:lnSpc>
              <a:buFont typeface="Arial" panose="020B0604020202020204" pitchFamily="34" charset="0"/>
              <a:buChar char="•"/>
            </a:pPr>
            <a:r>
              <a:rPr lang="en-GB" dirty="0">
                <a:latin typeface="Calibri" panose="020F0502020204030204" pitchFamily="34" charset="0"/>
                <a:cs typeface="Calibri" panose="020F0502020204030204" pitchFamily="34" charset="0"/>
              </a:rPr>
              <a:t> Local oversight of trial conduct</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69183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822986" y="1745076"/>
            <a:ext cx="8229600" cy="124119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b="1" dirty="0">
                <a:solidFill>
                  <a:srgbClr val="0070C0"/>
                </a:solidFill>
              </a:rPr>
              <a:t>Pharmacovigilance</a:t>
            </a:r>
            <a:endParaRPr b="1"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10" name="Content Placeholder 2"/>
          <p:cNvSpPr txBox="1">
            <a:spLocks/>
          </p:cNvSpPr>
          <p:nvPr/>
        </p:nvSpPr>
        <p:spPr bwMode="auto">
          <a:xfrm>
            <a:off x="3095667" y="3048308"/>
            <a:ext cx="3195457" cy="1053108"/>
          </a:xfrm>
          <a:prstGeom prst="rect">
            <a:avLst/>
          </a:prstGeom>
          <a:ln w="25400" cap="flat" cmpd="sng" algn="ctr">
            <a:solidFill>
              <a:schemeClr val="accent1"/>
            </a:solidFill>
            <a:prstDash val="solid"/>
            <a:miter lim="800000"/>
            <a:headEnd/>
            <a:tailEn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1350" b="1" dirty="0">
                <a:ln>
                  <a:solidFill>
                    <a:srgbClr val="EEECE1"/>
                  </a:solidFill>
                </a:ln>
                <a:solidFill>
                  <a:srgbClr val="1F497D"/>
                </a:solidFill>
                <a:latin typeface="Arial Black" pitchFamily="34" charset="0"/>
              </a:rPr>
              <a:t>For any questions regarding</a:t>
            </a:r>
          </a:p>
          <a:p>
            <a:r>
              <a:rPr lang="en-GB" sz="1350" b="1" dirty="0">
                <a:ln>
                  <a:solidFill>
                    <a:srgbClr val="EEECE1"/>
                  </a:solidFill>
                </a:ln>
                <a:solidFill>
                  <a:srgbClr val="1F497D"/>
                </a:solidFill>
                <a:latin typeface="Arial Black" pitchFamily="34" charset="0"/>
              </a:rPr>
              <a:t>Safety Assessment refer to the</a:t>
            </a:r>
          </a:p>
          <a:p>
            <a:r>
              <a:rPr lang="en-GB" sz="1350" b="1" dirty="0">
                <a:ln>
                  <a:solidFill>
                    <a:srgbClr val="EEECE1"/>
                  </a:solidFill>
                </a:ln>
                <a:solidFill>
                  <a:srgbClr val="1F497D"/>
                </a:solidFill>
                <a:latin typeface="Arial Black" pitchFamily="34" charset="0"/>
              </a:rPr>
              <a:t>Protocol </a:t>
            </a:r>
          </a:p>
          <a:p>
            <a:r>
              <a:rPr lang="en-US" sz="1350" b="1" dirty="0">
                <a:ln>
                  <a:solidFill>
                    <a:srgbClr val="EEECE1"/>
                  </a:solidFill>
                </a:ln>
                <a:solidFill>
                  <a:srgbClr val="1F497D"/>
                </a:solidFill>
                <a:latin typeface="Arial Black" pitchFamily="34" charset="0"/>
              </a:rPr>
              <a:t>(Section 5) &amp; Appendix A-C</a:t>
            </a:r>
            <a:endParaRPr lang="en-GB" sz="1350" b="1" dirty="0">
              <a:ln>
                <a:solidFill>
                  <a:srgbClr val="EEECE1"/>
                </a:solidFill>
              </a:ln>
              <a:solidFill>
                <a:srgbClr val="1F497D"/>
              </a:solidFill>
              <a:latin typeface="Arial Black" pitchFamily="34" charset="0"/>
            </a:endParaRPr>
          </a:p>
          <a:p>
            <a:endParaRPr lang="en-GB" sz="825" b="1" dirty="0">
              <a:ln>
                <a:solidFill>
                  <a:srgbClr val="EEECE1"/>
                </a:solidFill>
              </a:ln>
              <a:solidFill>
                <a:srgbClr val="1F497D"/>
              </a:solidFill>
              <a:latin typeface="Arial Black" pitchFamily="34" charset="0"/>
            </a:endParaRPr>
          </a:p>
          <a:p>
            <a:endParaRPr lang="en-GB" sz="750" b="1" u="sng" dirty="0">
              <a:solidFill>
                <a:srgbClr val="1F497D"/>
              </a:solidFill>
              <a:cs typeface="Arial" panose="020B0604020202020204" pitchFamily="34" charset="0"/>
            </a:endParaRPr>
          </a:p>
        </p:txBody>
      </p:sp>
    </p:spTree>
    <p:extLst>
      <p:ext uri="{BB962C8B-B14F-4D97-AF65-F5344CB8AC3E}">
        <p14:creationId xmlns:p14="http://schemas.microsoft.com/office/powerpoint/2010/main" val="223973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26725" y="1054119"/>
            <a:ext cx="2831375" cy="252167"/>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5" name="Rectangle 4"/>
          <p:cNvSpPr/>
          <p:nvPr/>
        </p:nvSpPr>
        <p:spPr>
          <a:xfrm>
            <a:off x="4826725" y="821137"/>
            <a:ext cx="2831375" cy="256549"/>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6" name="Rectangle 5"/>
          <p:cNvSpPr/>
          <p:nvPr/>
        </p:nvSpPr>
        <p:spPr>
          <a:xfrm>
            <a:off x="5393531" y="1315902"/>
            <a:ext cx="2936083" cy="216064"/>
          </a:xfrm>
          <a:prstGeom prst="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7" name="Rectangle 6"/>
          <p:cNvSpPr/>
          <p:nvPr/>
        </p:nvSpPr>
        <p:spPr>
          <a:xfrm>
            <a:off x="5393938" y="1531966"/>
            <a:ext cx="2935676" cy="252166"/>
          </a:xfrm>
          <a:prstGeom prst="rect">
            <a:avLst/>
          </a:prstGeom>
          <a:solidFill>
            <a:schemeClr val="accent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0" name="TextBox 9"/>
          <p:cNvSpPr txBox="1"/>
          <p:nvPr/>
        </p:nvSpPr>
        <p:spPr>
          <a:xfrm>
            <a:off x="4556488" y="855168"/>
            <a:ext cx="3371850" cy="461665"/>
          </a:xfrm>
          <a:prstGeom prst="rect">
            <a:avLst/>
          </a:prstGeom>
          <a:noFill/>
        </p:spPr>
        <p:txBody>
          <a:bodyPr wrap="square" rtlCol="0">
            <a:spAutoFit/>
          </a:bodyPr>
          <a:lstStyle/>
          <a:p>
            <a:pPr algn="ctr"/>
            <a:r>
              <a:rPr lang="en-GB" sz="1200" dirty="0" err="1"/>
              <a:t>Niclosamide</a:t>
            </a:r>
            <a:endParaRPr lang="en-GB" sz="1200" dirty="0"/>
          </a:p>
          <a:p>
            <a:pPr algn="ctr"/>
            <a:r>
              <a:rPr lang="en-GB" sz="1200" dirty="0"/>
              <a:t>Placebo </a:t>
            </a:r>
            <a:r>
              <a:rPr lang="en-GB" sz="1200" dirty="0" err="1"/>
              <a:t>niclosamide</a:t>
            </a:r>
            <a:r>
              <a:rPr lang="en-GB" sz="1200" dirty="0"/>
              <a:t>*</a:t>
            </a:r>
          </a:p>
        </p:txBody>
      </p:sp>
      <p:sp>
        <p:nvSpPr>
          <p:cNvPr id="11" name="TextBox 10"/>
          <p:cNvSpPr txBox="1"/>
          <p:nvPr/>
        </p:nvSpPr>
        <p:spPr>
          <a:xfrm>
            <a:off x="192881" y="2009186"/>
            <a:ext cx="1243013" cy="738664"/>
          </a:xfrm>
          <a:prstGeom prst="rect">
            <a:avLst/>
          </a:prstGeom>
          <a:noFill/>
          <a:ln w="28575">
            <a:solidFill>
              <a:schemeClr val="accent1">
                <a:shade val="50000"/>
              </a:schemeClr>
            </a:solidFill>
          </a:ln>
        </p:spPr>
        <p:txBody>
          <a:bodyPr wrap="square" rtlCol="0">
            <a:spAutoFit/>
          </a:bodyPr>
          <a:lstStyle/>
          <a:p>
            <a:pPr algn="ctr"/>
            <a:r>
              <a:rPr lang="en-GB" sz="1050" b="1" dirty="0"/>
              <a:t>PROTECT</a:t>
            </a:r>
          </a:p>
          <a:p>
            <a:pPr algn="ctr"/>
            <a:r>
              <a:rPr lang="en-GB" sz="1050" dirty="0"/>
              <a:t>Prophylaxis in</a:t>
            </a:r>
          </a:p>
          <a:p>
            <a:pPr algn="ctr"/>
            <a:r>
              <a:rPr lang="en-GB" sz="1050" dirty="0"/>
              <a:t>Vulnerable Individuals</a:t>
            </a:r>
          </a:p>
        </p:txBody>
      </p:sp>
      <p:sp>
        <p:nvSpPr>
          <p:cNvPr id="12" name="TextBox 11"/>
          <p:cNvSpPr txBox="1"/>
          <p:nvPr/>
        </p:nvSpPr>
        <p:spPr>
          <a:xfrm>
            <a:off x="2326001" y="998569"/>
            <a:ext cx="985838" cy="276999"/>
          </a:xfrm>
          <a:prstGeom prst="rect">
            <a:avLst/>
          </a:prstGeom>
          <a:noFill/>
          <a:ln w="15875">
            <a:solidFill>
              <a:schemeClr val="accent1">
                <a:shade val="50000"/>
              </a:schemeClr>
            </a:solidFill>
          </a:ln>
        </p:spPr>
        <p:txBody>
          <a:bodyPr wrap="square" rtlCol="0">
            <a:spAutoFit/>
          </a:bodyPr>
          <a:lstStyle/>
          <a:p>
            <a:pPr algn="ctr"/>
            <a:r>
              <a:rPr lang="en-GB" sz="1200" dirty="0"/>
              <a:t>Dialysis</a:t>
            </a:r>
          </a:p>
        </p:txBody>
      </p:sp>
      <p:sp>
        <p:nvSpPr>
          <p:cNvPr id="13" name="TextBox 12"/>
          <p:cNvSpPr txBox="1"/>
          <p:nvPr/>
        </p:nvSpPr>
        <p:spPr>
          <a:xfrm>
            <a:off x="2326001" y="1257139"/>
            <a:ext cx="985838" cy="276999"/>
          </a:xfrm>
          <a:prstGeom prst="rect">
            <a:avLst/>
          </a:prstGeom>
          <a:noFill/>
          <a:ln w="15875">
            <a:solidFill>
              <a:schemeClr val="accent1">
                <a:shade val="50000"/>
              </a:schemeClr>
            </a:solidFill>
          </a:ln>
        </p:spPr>
        <p:txBody>
          <a:bodyPr wrap="square" rtlCol="0">
            <a:spAutoFit/>
          </a:bodyPr>
          <a:lstStyle/>
          <a:p>
            <a:pPr algn="ctr"/>
            <a:r>
              <a:rPr lang="en-GB" sz="1200" dirty="0"/>
              <a:t>Renal </a:t>
            </a:r>
            <a:r>
              <a:rPr lang="en-GB" sz="1200" dirty="0" err="1"/>
              <a:t>Tx</a:t>
            </a:r>
            <a:endParaRPr lang="en-GB" sz="1200" dirty="0"/>
          </a:p>
        </p:txBody>
      </p:sp>
      <p:sp>
        <p:nvSpPr>
          <p:cNvPr id="14" name="TextBox 13"/>
          <p:cNvSpPr txBox="1"/>
          <p:nvPr/>
        </p:nvSpPr>
        <p:spPr>
          <a:xfrm>
            <a:off x="2326001" y="1511054"/>
            <a:ext cx="985838" cy="461665"/>
          </a:xfrm>
          <a:prstGeom prst="rect">
            <a:avLst/>
          </a:prstGeom>
          <a:noFill/>
          <a:ln w="15875">
            <a:solidFill>
              <a:schemeClr val="accent1">
                <a:shade val="50000"/>
              </a:schemeClr>
            </a:solidFill>
          </a:ln>
        </p:spPr>
        <p:txBody>
          <a:bodyPr wrap="square" rtlCol="0">
            <a:spAutoFit/>
          </a:bodyPr>
          <a:lstStyle/>
          <a:p>
            <a:pPr algn="ctr"/>
            <a:r>
              <a:rPr lang="en-GB" sz="1200" dirty="0"/>
              <a:t>Vasculitis/GN</a:t>
            </a:r>
          </a:p>
        </p:txBody>
      </p:sp>
      <p:sp>
        <p:nvSpPr>
          <p:cNvPr id="19" name="Rectangle 18"/>
          <p:cNvSpPr/>
          <p:nvPr/>
        </p:nvSpPr>
        <p:spPr>
          <a:xfrm>
            <a:off x="5791131" y="3069180"/>
            <a:ext cx="3052832"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0" name="TextBox 19"/>
          <p:cNvSpPr txBox="1"/>
          <p:nvPr/>
        </p:nvSpPr>
        <p:spPr>
          <a:xfrm>
            <a:off x="5417158" y="3066546"/>
            <a:ext cx="2974038" cy="461665"/>
          </a:xfrm>
          <a:prstGeom prst="rect">
            <a:avLst/>
          </a:prstGeom>
          <a:noFill/>
          <a:ln>
            <a:noFill/>
          </a:ln>
        </p:spPr>
        <p:txBody>
          <a:bodyPr wrap="square" rtlCol="0">
            <a:spAutoFit/>
          </a:bodyPr>
          <a:lstStyle/>
          <a:p>
            <a:pPr algn="ctr"/>
            <a:r>
              <a:rPr lang="en-GB" sz="1200" dirty="0"/>
              <a:t>               </a:t>
            </a:r>
            <a:r>
              <a:rPr lang="en-GB" sz="1200" dirty="0" err="1"/>
              <a:t>Sotrovimab</a:t>
            </a:r>
            <a:endParaRPr lang="en-GB" sz="1200" dirty="0"/>
          </a:p>
          <a:p>
            <a:pPr algn="ctr"/>
            <a:endParaRPr lang="en-GB" sz="1200" dirty="0"/>
          </a:p>
        </p:txBody>
      </p:sp>
      <p:sp>
        <p:nvSpPr>
          <p:cNvPr id="23" name="TextBox 22"/>
          <p:cNvSpPr txBox="1"/>
          <p:nvPr/>
        </p:nvSpPr>
        <p:spPr>
          <a:xfrm>
            <a:off x="5525434" y="1508580"/>
            <a:ext cx="2386012" cy="276999"/>
          </a:xfrm>
          <a:prstGeom prst="rect">
            <a:avLst/>
          </a:prstGeom>
          <a:noFill/>
          <a:ln>
            <a:noFill/>
          </a:ln>
        </p:spPr>
        <p:txBody>
          <a:bodyPr wrap="square" rtlCol="0">
            <a:spAutoFit/>
          </a:bodyPr>
          <a:lstStyle/>
          <a:p>
            <a:pPr algn="ctr"/>
            <a:r>
              <a:rPr lang="en-GB" sz="1200" dirty="0"/>
              <a:t>          </a:t>
            </a:r>
            <a:r>
              <a:rPr lang="en-GB" sz="1200" dirty="0" err="1"/>
              <a:t>Ciclesonide</a:t>
            </a:r>
            <a:endParaRPr lang="en-GB" sz="1200" dirty="0"/>
          </a:p>
        </p:txBody>
      </p:sp>
      <p:sp>
        <p:nvSpPr>
          <p:cNvPr id="24" name="TextBox 23"/>
          <p:cNvSpPr txBox="1"/>
          <p:nvPr/>
        </p:nvSpPr>
        <p:spPr>
          <a:xfrm>
            <a:off x="5525433" y="1284736"/>
            <a:ext cx="2368410" cy="276999"/>
          </a:xfrm>
          <a:prstGeom prst="rect">
            <a:avLst/>
          </a:prstGeom>
          <a:noFill/>
          <a:ln>
            <a:noFill/>
          </a:ln>
        </p:spPr>
        <p:txBody>
          <a:bodyPr wrap="square" rtlCol="0">
            <a:spAutoFit/>
          </a:bodyPr>
          <a:lstStyle/>
          <a:p>
            <a:pPr algn="ctr"/>
            <a:r>
              <a:rPr lang="en-GB" sz="1200" dirty="0"/>
              <a:t>        Placebo </a:t>
            </a:r>
            <a:r>
              <a:rPr lang="en-GB" sz="1200" dirty="0" err="1"/>
              <a:t>Ciclesonide</a:t>
            </a:r>
            <a:r>
              <a:rPr lang="en-GB" sz="1200" dirty="0"/>
              <a:t> *</a:t>
            </a:r>
          </a:p>
        </p:txBody>
      </p:sp>
      <p:sp>
        <p:nvSpPr>
          <p:cNvPr id="28" name="TextBox 27"/>
          <p:cNvSpPr txBox="1"/>
          <p:nvPr/>
        </p:nvSpPr>
        <p:spPr>
          <a:xfrm>
            <a:off x="2122714" y="3173505"/>
            <a:ext cx="1528355" cy="646331"/>
          </a:xfrm>
          <a:prstGeom prst="rect">
            <a:avLst/>
          </a:prstGeom>
          <a:noFill/>
          <a:ln w="15875">
            <a:solidFill>
              <a:schemeClr val="accent1">
                <a:shade val="50000"/>
              </a:schemeClr>
            </a:solidFill>
          </a:ln>
        </p:spPr>
        <p:txBody>
          <a:bodyPr wrap="square" rtlCol="0">
            <a:spAutoFit/>
          </a:bodyPr>
          <a:lstStyle/>
          <a:p>
            <a:pPr algn="ctr"/>
            <a:r>
              <a:rPr lang="en-GB" sz="1200" dirty="0"/>
              <a:t>Individuals with sub-optimal vaccine responses</a:t>
            </a:r>
          </a:p>
        </p:txBody>
      </p:sp>
      <p:cxnSp>
        <p:nvCxnSpPr>
          <p:cNvPr id="31" name="Straight Connector 30"/>
          <p:cNvCxnSpPr/>
          <p:nvPr/>
        </p:nvCxnSpPr>
        <p:spPr>
          <a:xfrm>
            <a:off x="4826725" y="445971"/>
            <a:ext cx="0" cy="420766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1" idx="0"/>
          </p:cNvCxnSpPr>
          <p:nvPr/>
        </p:nvCxnSpPr>
        <p:spPr>
          <a:xfrm flipV="1">
            <a:off x="814388" y="1378133"/>
            <a:ext cx="1483501" cy="631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1" idx="2"/>
            <a:endCxn id="28" idx="1"/>
          </p:cNvCxnSpPr>
          <p:nvPr/>
        </p:nvCxnSpPr>
        <p:spPr>
          <a:xfrm>
            <a:off x="814388" y="2909432"/>
            <a:ext cx="1308326" cy="5756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3557505"/>
            <a:ext cx="2895259"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9" name="TextBox 38"/>
          <p:cNvSpPr txBox="1"/>
          <p:nvPr/>
        </p:nvSpPr>
        <p:spPr>
          <a:xfrm>
            <a:off x="6111895" y="3544648"/>
            <a:ext cx="2322164" cy="276999"/>
          </a:xfrm>
          <a:prstGeom prst="rect">
            <a:avLst/>
          </a:prstGeom>
          <a:noFill/>
          <a:ln>
            <a:noFill/>
          </a:ln>
        </p:spPr>
        <p:txBody>
          <a:bodyPr wrap="square" rtlCol="0">
            <a:spAutoFit/>
          </a:bodyPr>
          <a:lstStyle/>
          <a:p>
            <a:pPr algn="ctr"/>
            <a:r>
              <a:rPr lang="en-GB" sz="1200" dirty="0"/>
              <a:t>Agent D</a:t>
            </a:r>
          </a:p>
        </p:txBody>
      </p:sp>
      <p:sp>
        <p:nvSpPr>
          <p:cNvPr id="40" name="Rectangle 39"/>
          <p:cNvSpPr/>
          <p:nvPr/>
        </p:nvSpPr>
        <p:spPr>
          <a:xfrm>
            <a:off x="5791130" y="3315951"/>
            <a:ext cx="3276329"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4" name="TextBox 43"/>
          <p:cNvSpPr txBox="1"/>
          <p:nvPr/>
        </p:nvSpPr>
        <p:spPr>
          <a:xfrm>
            <a:off x="5438589" y="3295147"/>
            <a:ext cx="2974038" cy="276999"/>
          </a:xfrm>
          <a:prstGeom prst="rect">
            <a:avLst/>
          </a:prstGeom>
          <a:noFill/>
          <a:ln>
            <a:noFill/>
          </a:ln>
        </p:spPr>
        <p:txBody>
          <a:bodyPr wrap="square" rtlCol="0">
            <a:spAutoFit/>
          </a:bodyPr>
          <a:lstStyle/>
          <a:p>
            <a:pPr algn="ctr"/>
            <a:r>
              <a:rPr lang="en-GB" sz="1200" dirty="0"/>
              <a:t>                  Placebo (saline)</a:t>
            </a:r>
          </a:p>
        </p:txBody>
      </p:sp>
      <p:sp>
        <p:nvSpPr>
          <p:cNvPr id="49" name="TextBox 48"/>
          <p:cNvSpPr txBox="1"/>
          <p:nvPr/>
        </p:nvSpPr>
        <p:spPr>
          <a:xfrm>
            <a:off x="2298704" y="339386"/>
            <a:ext cx="2366568" cy="253916"/>
          </a:xfrm>
          <a:prstGeom prst="rect">
            <a:avLst/>
          </a:prstGeom>
          <a:noFill/>
        </p:spPr>
        <p:txBody>
          <a:bodyPr wrap="square" rtlCol="0">
            <a:spAutoFit/>
          </a:bodyPr>
          <a:lstStyle/>
          <a:p>
            <a:r>
              <a:rPr lang="en-GB" sz="1050" b="1" u="sng" dirty="0"/>
              <a:t>Part 1: REPURPOSED DRUGS</a:t>
            </a:r>
          </a:p>
        </p:txBody>
      </p:sp>
      <p:sp>
        <p:nvSpPr>
          <p:cNvPr id="50" name="TextBox 49"/>
          <p:cNvSpPr txBox="1"/>
          <p:nvPr/>
        </p:nvSpPr>
        <p:spPr>
          <a:xfrm>
            <a:off x="2326001" y="2375434"/>
            <a:ext cx="2366568" cy="415498"/>
          </a:xfrm>
          <a:prstGeom prst="rect">
            <a:avLst/>
          </a:prstGeom>
          <a:noFill/>
        </p:spPr>
        <p:txBody>
          <a:bodyPr wrap="square" rtlCol="0">
            <a:spAutoFit/>
          </a:bodyPr>
          <a:lstStyle/>
          <a:p>
            <a:r>
              <a:rPr lang="en-GB" sz="1050" b="1" u="sng" dirty="0"/>
              <a:t>Part 2: NOVEL AGENTS</a:t>
            </a:r>
          </a:p>
          <a:p>
            <a:r>
              <a:rPr lang="en-GB" sz="1050" b="1" u="sng" dirty="0"/>
              <a:t> </a:t>
            </a:r>
            <a:r>
              <a:rPr lang="en-GB" sz="1050" b="1" u="sng" dirty="0" err="1"/>
              <a:t>eg</a:t>
            </a:r>
            <a:r>
              <a:rPr lang="en-GB" sz="1050" b="1" u="sng" dirty="0"/>
              <a:t>. </a:t>
            </a:r>
            <a:r>
              <a:rPr lang="en-GB" sz="1050" b="1" u="sng" dirty="0" err="1"/>
              <a:t>monoclonals</a:t>
            </a:r>
            <a:r>
              <a:rPr lang="en-GB" sz="1050" b="1" u="sng" dirty="0"/>
              <a:t>/antivirals</a:t>
            </a:r>
          </a:p>
        </p:txBody>
      </p:sp>
      <p:pic>
        <p:nvPicPr>
          <p:cNvPr id="30" name="Picture 29" descr="PROTECT_V"/>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0697" y="94616"/>
            <a:ext cx="1754238" cy="389895"/>
          </a:xfrm>
          <a:prstGeom prst="rect">
            <a:avLst/>
          </a:prstGeom>
          <a:noFill/>
          <a:ln>
            <a:noFill/>
          </a:ln>
        </p:spPr>
      </p:pic>
      <p:sp>
        <p:nvSpPr>
          <p:cNvPr id="29" name="TextBox 28"/>
          <p:cNvSpPr txBox="1"/>
          <p:nvPr/>
        </p:nvSpPr>
        <p:spPr>
          <a:xfrm>
            <a:off x="5003832" y="2985754"/>
            <a:ext cx="711925" cy="577081"/>
          </a:xfrm>
          <a:prstGeom prst="rect">
            <a:avLst/>
          </a:prstGeom>
          <a:noFill/>
        </p:spPr>
        <p:txBody>
          <a:bodyPr wrap="square" rtlCol="0">
            <a:spAutoFit/>
          </a:bodyPr>
          <a:lstStyle/>
          <a:p>
            <a:pPr algn="just">
              <a:lnSpc>
                <a:spcPct val="150000"/>
              </a:lnSpc>
            </a:pPr>
            <a:r>
              <a:rPr lang="en-GB" sz="1050" dirty="0"/>
              <a:t>N=880</a:t>
            </a:r>
          </a:p>
          <a:p>
            <a:pPr algn="just">
              <a:lnSpc>
                <a:spcPct val="150000"/>
              </a:lnSpc>
            </a:pPr>
            <a:r>
              <a:rPr lang="en-GB" sz="1050" dirty="0"/>
              <a:t>N= 880</a:t>
            </a:r>
          </a:p>
        </p:txBody>
      </p:sp>
      <p:grpSp>
        <p:nvGrpSpPr>
          <p:cNvPr id="33" name="Google Shape;80;p12"/>
          <p:cNvGrpSpPr/>
          <p:nvPr/>
        </p:nvGrpSpPr>
        <p:grpSpPr>
          <a:xfrm>
            <a:off x="919957" y="4506690"/>
            <a:ext cx="7300359" cy="483486"/>
            <a:chOff x="1031608" y="4631018"/>
            <a:chExt cx="6866401" cy="384267"/>
          </a:xfrm>
        </p:grpSpPr>
        <p:pic>
          <p:nvPicPr>
            <p:cNvPr id="34" name="Google Shape;81;p12"/>
            <p:cNvPicPr preferRelativeResize="0"/>
            <p:nvPr/>
          </p:nvPicPr>
          <p:blipFill rotWithShape="1">
            <a:blip r:embed="rId4">
              <a:alphaModFix/>
            </a:blip>
            <a:srcRect/>
            <a:stretch/>
          </p:blipFill>
          <p:spPr>
            <a:xfrm>
              <a:off x="4810605" y="4631018"/>
              <a:ext cx="1000125" cy="384267"/>
            </a:xfrm>
            <a:prstGeom prst="rect">
              <a:avLst/>
            </a:prstGeom>
            <a:noFill/>
            <a:ln>
              <a:noFill/>
            </a:ln>
          </p:spPr>
        </p:pic>
        <p:pic>
          <p:nvPicPr>
            <p:cNvPr id="35" name="Google Shape;82;p12"/>
            <p:cNvPicPr preferRelativeResize="0"/>
            <p:nvPr/>
          </p:nvPicPr>
          <p:blipFill rotWithShape="1">
            <a:blip r:embed="rId5">
              <a:alphaModFix/>
            </a:blip>
            <a:srcRect/>
            <a:stretch/>
          </p:blipFill>
          <p:spPr>
            <a:xfrm>
              <a:off x="1031608" y="4676441"/>
              <a:ext cx="3357563" cy="326157"/>
            </a:xfrm>
            <a:prstGeom prst="rect">
              <a:avLst/>
            </a:prstGeom>
            <a:noFill/>
            <a:ln>
              <a:noFill/>
            </a:ln>
          </p:spPr>
        </p:pic>
        <p:pic>
          <p:nvPicPr>
            <p:cNvPr id="41" name="Google Shape;83;p12"/>
            <p:cNvPicPr preferRelativeResize="0"/>
            <p:nvPr/>
          </p:nvPicPr>
          <p:blipFill rotWithShape="1">
            <a:blip r:embed="rId6">
              <a:alphaModFix/>
            </a:blip>
            <a:srcRect/>
            <a:stretch/>
          </p:blipFill>
          <p:spPr>
            <a:xfrm>
              <a:off x="6083496" y="4676441"/>
              <a:ext cx="1814513" cy="295981"/>
            </a:xfrm>
            <a:prstGeom prst="rect">
              <a:avLst/>
            </a:prstGeom>
            <a:noFill/>
            <a:ln>
              <a:noFill/>
            </a:ln>
          </p:spPr>
        </p:pic>
      </p:grpSp>
    </p:spTree>
    <p:extLst>
      <p:ext uri="{BB962C8B-B14F-4D97-AF65-F5344CB8AC3E}">
        <p14:creationId xmlns:p14="http://schemas.microsoft.com/office/powerpoint/2010/main" val="8024018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13" y="198897"/>
            <a:ext cx="8939961" cy="594066"/>
          </a:xfrm>
        </p:spPr>
        <p:txBody>
          <a:bodyPr>
            <a:noAutofit/>
          </a:bodyPr>
          <a:lstStyle/>
          <a:p>
            <a:pPr algn="ctr"/>
            <a:r>
              <a:rPr lang="en-GB" sz="2800" b="1" dirty="0">
                <a:ln>
                  <a:solidFill>
                    <a:schemeClr val="tx2"/>
                  </a:solidFill>
                </a:ln>
                <a:solidFill>
                  <a:schemeClr val="accent1"/>
                </a:solidFill>
                <a:latin typeface="Calibri" panose="020F0502020204030204" pitchFamily="34" charset="0"/>
                <a:cs typeface="Calibri" panose="020F0502020204030204" pitchFamily="34" charset="0"/>
              </a:rPr>
              <a:t>Eva</a:t>
            </a:r>
            <a:r>
              <a:rPr lang="en-GB" sz="2800" b="1" dirty="0">
                <a:ln>
                  <a:solidFill>
                    <a:schemeClr val="tx2"/>
                  </a:solidFill>
                </a:ln>
                <a:solidFill>
                  <a:schemeClr val="accent1"/>
                </a:solidFill>
                <a:latin typeface="Calibri" panose="020F0502020204030204" pitchFamily="34" charset="0"/>
                <a:ea typeface="+mn-ea"/>
                <a:cs typeface="Calibri" panose="020F0502020204030204" pitchFamily="34" charset="0"/>
              </a:rPr>
              <a:t>luation</a:t>
            </a:r>
            <a:r>
              <a:rPr lang="en-GB" sz="2800" b="1" dirty="0">
                <a:ln>
                  <a:solidFill>
                    <a:schemeClr val="tx2"/>
                  </a:solidFill>
                </a:ln>
                <a:solidFill>
                  <a:schemeClr val="accent1"/>
                </a:solidFill>
                <a:latin typeface="Calibri" panose="020F0502020204030204" pitchFamily="34" charset="0"/>
                <a:cs typeface="Calibri" panose="020F0502020204030204" pitchFamily="34" charset="0"/>
              </a:rPr>
              <a:t> of Safety Data: </a:t>
            </a:r>
            <a:br>
              <a:rPr lang="en-GB" sz="2800" b="1" dirty="0">
                <a:ln>
                  <a:solidFill>
                    <a:schemeClr val="tx2"/>
                  </a:solidFill>
                </a:ln>
                <a:solidFill>
                  <a:schemeClr val="accent1"/>
                </a:solidFill>
                <a:latin typeface="Calibri" panose="020F0502020204030204" pitchFamily="34" charset="0"/>
                <a:cs typeface="Calibri" panose="020F0502020204030204" pitchFamily="34" charset="0"/>
              </a:rPr>
            </a:br>
            <a:r>
              <a:rPr lang="en-GB" sz="2800" b="1" dirty="0">
                <a:ln>
                  <a:solidFill>
                    <a:schemeClr val="tx2"/>
                  </a:solidFill>
                </a:ln>
                <a:solidFill>
                  <a:schemeClr val="accent1"/>
                </a:solidFill>
                <a:latin typeface="Calibri" panose="020F0502020204030204" pitchFamily="34" charset="0"/>
                <a:cs typeface="Calibri" panose="020F0502020204030204" pitchFamily="34" charset="0"/>
              </a:rPr>
              <a:t>AEs, AR</a:t>
            </a:r>
            <a:r>
              <a:rPr lang="en-GB" sz="2800" b="1" dirty="0" smtClean="0">
                <a:ln>
                  <a:solidFill>
                    <a:schemeClr val="tx2"/>
                  </a:solidFill>
                </a:ln>
                <a:solidFill>
                  <a:schemeClr val="accent1"/>
                </a:solidFill>
                <a:latin typeface="Calibri" panose="020F0502020204030204" pitchFamily="34" charset="0"/>
                <a:cs typeface="Calibri" panose="020F0502020204030204" pitchFamily="34" charset="0"/>
              </a:rPr>
              <a:t>, SAEs</a:t>
            </a:r>
            <a:r>
              <a:rPr lang="en-GB" sz="2800" b="1" dirty="0">
                <a:ln>
                  <a:solidFill>
                    <a:schemeClr val="tx2"/>
                  </a:solidFill>
                </a:ln>
                <a:solidFill>
                  <a:schemeClr val="accent1"/>
                </a:solidFill>
                <a:latin typeface="Calibri" panose="020F0502020204030204" pitchFamily="34" charset="0"/>
                <a:cs typeface="Calibri" panose="020F0502020204030204" pitchFamily="34" charset="0"/>
              </a:rPr>
              <a:t>, SARs, SUSARs</a:t>
            </a:r>
          </a:p>
        </p:txBody>
      </p:sp>
      <p:grpSp>
        <p:nvGrpSpPr>
          <p:cNvPr id="3" name="Group 2"/>
          <p:cNvGrpSpPr/>
          <p:nvPr/>
        </p:nvGrpSpPr>
        <p:grpSpPr>
          <a:xfrm>
            <a:off x="1253634" y="1186453"/>
            <a:ext cx="6308100" cy="3719435"/>
            <a:chOff x="291527" y="1798512"/>
            <a:chExt cx="8410800" cy="4658418"/>
          </a:xfrm>
        </p:grpSpPr>
        <p:sp>
          <p:nvSpPr>
            <p:cNvPr id="5" name="Freeform 4"/>
            <p:cNvSpPr/>
            <p:nvPr/>
          </p:nvSpPr>
          <p:spPr>
            <a:xfrm>
              <a:off x="323528" y="1798512"/>
              <a:ext cx="2303992" cy="936279"/>
            </a:xfrm>
            <a:custGeom>
              <a:avLst/>
              <a:gdLst>
                <a:gd name="connsiteX0" fmla="*/ 0 w 2303992"/>
                <a:gd name="connsiteY0" fmla="*/ 156050 h 936279"/>
                <a:gd name="connsiteX1" fmla="*/ 156050 w 2303992"/>
                <a:gd name="connsiteY1" fmla="*/ 0 h 936279"/>
                <a:gd name="connsiteX2" fmla="*/ 2147942 w 2303992"/>
                <a:gd name="connsiteY2" fmla="*/ 0 h 936279"/>
                <a:gd name="connsiteX3" fmla="*/ 2303992 w 2303992"/>
                <a:gd name="connsiteY3" fmla="*/ 156050 h 936279"/>
                <a:gd name="connsiteX4" fmla="*/ 2303992 w 2303992"/>
                <a:gd name="connsiteY4" fmla="*/ 780229 h 936279"/>
                <a:gd name="connsiteX5" fmla="*/ 2147942 w 2303992"/>
                <a:gd name="connsiteY5" fmla="*/ 936279 h 936279"/>
                <a:gd name="connsiteX6" fmla="*/ 156050 w 2303992"/>
                <a:gd name="connsiteY6" fmla="*/ 936279 h 936279"/>
                <a:gd name="connsiteX7" fmla="*/ 0 w 2303992"/>
                <a:gd name="connsiteY7" fmla="*/ 780229 h 936279"/>
                <a:gd name="connsiteX8" fmla="*/ 0 w 2303992"/>
                <a:gd name="connsiteY8" fmla="*/ 156050 h 93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992" h="936279">
                  <a:moveTo>
                    <a:pt x="0" y="156050"/>
                  </a:moveTo>
                  <a:cubicBezTo>
                    <a:pt x="0" y="69866"/>
                    <a:pt x="69866" y="0"/>
                    <a:pt x="156050" y="0"/>
                  </a:cubicBezTo>
                  <a:lnTo>
                    <a:pt x="2147942" y="0"/>
                  </a:lnTo>
                  <a:cubicBezTo>
                    <a:pt x="2234126" y="0"/>
                    <a:pt x="2303992" y="69866"/>
                    <a:pt x="2303992" y="156050"/>
                  </a:cubicBezTo>
                  <a:lnTo>
                    <a:pt x="2303992" y="780229"/>
                  </a:lnTo>
                  <a:cubicBezTo>
                    <a:pt x="2303992" y="866413"/>
                    <a:pt x="2234126" y="936279"/>
                    <a:pt x="2147942" y="936279"/>
                  </a:cubicBezTo>
                  <a:lnTo>
                    <a:pt x="156050" y="936279"/>
                  </a:lnTo>
                  <a:cubicBezTo>
                    <a:pt x="69866" y="936279"/>
                    <a:pt x="0" y="866413"/>
                    <a:pt x="0" y="780229"/>
                  </a:cubicBezTo>
                  <a:lnTo>
                    <a:pt x="0" y="156050"/>
                  </a:lnTo>
                  <a:close/>
                </a:path>
              </a:pathLst>
            </a:custGeom>
            <a:solidFill>
              <a:schemeClr val="accent5">
                <a:lumMod val="20000"/>
                <a:lumOff val="80000"/>
              </a:schemeClr>
            </a:solidFill>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1429" tIns="62854" rIns="91429" bIns="62854" numCol="1" spcCol="1270" anchor="ctr" anchorCtr="0">
              <a:noAutofit/>
            </a:bodyPr>
            <a:lstStyle/>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Seriousness</a:t>
              </a:r>
            </a:p>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Assessment </a:t>
              </a:r>
              <a:endParaRPr lang="en-GB" sz="1500" kern="1200" dirty="0">
                <a:solidFill>
                  <a:srgbClr val="1F497D">
                    <a:hueOff val="0"/>
                    <a:satOff val="0"/>
                    <a:lumOff val="0"/>
                    <a:alphaOff val="0"/>
                  </a:srgbClr>
                </a:solidFill>
              </a:endParaRPr>
            </a:p>
          </p:txBody>
        </p:sp>
        <p:sp>
          <p:nvSpPr>
            <p:cNvPr id="13" name="Freeform 12"/>
            <p:cNvSpPr/>
            <p:nvPr/>
          </p:nvSpPr>
          <p:spPr>
            <a:xfrm>
              <a:off x="323534" y="2780928"/>
              <a:ext cx="2303992" cy="1081305"/>
            </a:xfrm>
            <a:custGeom>
              <a:avLst/>
              <a:gdLst>
                <a:gd name="connsiteX0" fmla="*/ 0 w 2303992"/>
                <a:gd name="connsiteY0" fmla="*/ 156050 h 936279"/>
                <a:gd name="connsiteX1" fmla="*/ 156050 w 2303992"/>
                <a:gd name="connsiteY1" fmla="*/ 0 h 936279"/>
                <a:gd name="connsiteX2" fmla="*/ 2147942 w 2303992"/>
                <a:gd name="connsiteY2" fmla="*/ 0 h 936279"/>
                <a:gd name="connsiteX3" fmla="*/ 2303992 w 2303992"/>
                <a:gd name="connsiteY3" fmla="*/ 156050 h 936279"/>
                <a:gd name="connsiteX4" fmla="*/ 2303992 w 2303992"/>
                <a:gd name="connsiteY4" fmla="*/ 780229 h 936279"/>
                <a:gd name="connsiteX5" fmla="*/ 2147942 w 2303992"/>
                <a:gd name="connsiteY5" fmla="*/ 936279 h 936279"/>
                <a:gd name="connsiteX6" fmla="*/ 156050 w 2303992"/>
                <a:gd name="connsiteY6" fmla="*/ 936279 h 936279"/>
                <a:gd name="connsiteX7" fmla="*/ 0 w 2303992"/>
                <a:gd name="connsiteY7" fmla="*/ 780229 h 936279"/>
                <a:gd name="connsiteX8" fmla="*/ 0 w 2303992"/>
                <a:gd name="connsiteY8" fmla="*/ 156050 h 93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992" h="936279">
                  <a:moveTo>
                    <a:pt x="0" y="156050"/>
                  </a:moveTo>
                  <a:cubicBezTo>
                    <a:pt x="0" y="69866"/>
                    <a:pt x="69866" y="0"/>
                    <a:pt x="156050" y="0"/>
                  </a:cubicBezTo>
                  <a:lnTo>
                    <a:pt x="2147942" y="0"/>
                  </a:lnTo>
                  <a:cubicBezTo>
                    <a:pt x="2234126" y="0"/>
                    <a:pt x="2303992" y="69866"/>
                    <a:pt x="2303992" y="156050"/>
                  </a:cubicBezTo>
                  <a:lnTo>
                    <a:pt x="2303992" y="780229"/>
                  </a:lnTo>
                  <a:cubicBezTo>
                    <a:pt x="2303992" y="866413"/>
                    <a:pt x="2234126" y="936279"/>
                    <a:pt x="2147942" y="936279"/>
                  </a:cubicBezTo>
                  <a:lnTo>
                    <a:pt x="156050" y="936279"/>
                  </a:lnTo>
                  <a:cubicBezTo>
                    <a:pt x="69866" y="936279"/>
                    <a:pt x="0" y="866413"/>
                    <a:pt x="0" y="780229"/>
                  </a:cubicBezTo>
                  <a:lnTo>
                    <a:pt x="0" y="156050"/>
                  </a:lnTo>
                  <a:close/>
                </a:path>
              </a:pathLst>
            </a:custGeom>
            <a:solidFill>
              <a:schemeClr val="accent5">
                <a:lumMod val="20000"/>
                <a:lumOff val="80000"/>
              </a:schemeClr>
            </a:solidFill>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1429" tIns="62854" rIns="91429" bIns="62854" numCol="1" spcCol="1270" anchor="ctr" anchorCtr="0">
              <a:noAutofit/>
            </a:bodyPr>
            <a:lstStyle/>
            <a:p>
              <a:pPr algn="ctr" defTabSz="666750">
                <a:lnSpc>
                  <a:spcPct val="90000"/>
                </a:lnSpc>
                <a:spcBef>
                  <a:spcPct val="0"/>
                </a:spcBef>
                <a:spcAft>
                  <a:spcPct val="35000"/>
                </a:spcAft>
              </a:pPr>
              <a:r>
                <a:rPr lang="en-US" b="1" u="sng" kern="1200" dirty="0">
                  <a:solidFill>
                    <a:srgbClr val="1F497D">
                      <a:hueOff val="0"/>
                      <a:satOff val="0"/>
                      <a:lumOff val="0"/>
                      <a:alphaOff val="0"/>
                    </a:srgbClr>
                  </a:solidFill>
                </a:rPr>
                <a:t>Causality</a:t>
              </a:r>
            </a:p>
            <a:p>
              <a:pPr algn="ctr" defTabSz="666750">
                <a:lnSpc>
                  <a:spcPct val="90000"/>
                </a:lnSpc>
                <a:spcBef>
                  <a:spcPct val="0"/>
                </a:spcBef>
                <a:spcAft>
                  <a:spcPct val="35000"/>
                </a:spcAft>
              </a:pPr>
              <a:r>
                <a:rPr lang="en-US" b="1" kern="1200" dirty="0">
                  <a:solidFill>
                    <a:srgbClr val="1F497D">
                      <a:hueOff val="0"/>
                      <a:satOff val="0"/>
                      <a:lumOff val="0"/>
                      <a:alphaOff val="0"/>
                    </a:srgbClr>
                  </a:solidFill>
                </a:rPr>
                <a:t>  </a:t>
              </a:r>
              <a:r>
                <a:rPr lang="en-US" b="1" u="sng" kern="1200" dirty="0">
                  <a:solidFill>
                    <a:srgbClr val="1F497D">
                      <a:hueOff val="0"/>
                      <a:satOff val="0"/>
                      <a:lumOff val="0"/>
                      <a:alphaOff val="0"/>
                    </a:srgbClr>
                  </a:solidFill>
                </a:rPr>
                <a:t>Assessment</a:t>
              </a:r>
            </a:p>
            <a:p>
              <a:pPr algn="ctr" defTabSz="666750">
                <a:lnSpc>
                  <a:spcPct val="90000"/>
                </a:lnSpc>
                <a:spcBef>
                  <a:spcPct val="0"/>
                </a:spcBef>
                <a:spcAft>
                  <a:spcPct val="35000"/>
                </a:spcAft>
              </a:pPr>
              <a:r>
                <a:rPr lang="en-US" b="1" i="1" dirty="0">
                  <a:solidFill>
                    <a:srgbClr val="C00000"/>
                  </a:solidFill>
                </a:rPr>
                <a:t>Related-Unrelated</a:t>
              </a:r>
              <a:endParaRPr lang="en-GB" i="1" kern="1200" dirty="0">
                <a:solidFill>
                  <a:srgbClr val="C00000"/>
                </a:solidFill>
              </a:endParaRPr>
            </a:p>
          </p:txBody>
        </p:sp>
        <p:sp>
          <p:nvSpPr>
            <p:cNvPr id="14" name="Freeform 13"/>
            <p:cNvSpPr/>
            <p:nvPr/>
          </p:nvSpPr>
          <p:spPr>
            <a:xfrm>
              <a:off x="291527" y="3908369"/>
              <a:ext cx="2304004" cy="1621534"/>
            </a:xfrm>
            <a:custGeom>
              <a:avLst/>
              <a:gdLst>
                <a:gd name="connsiteX0" fmla="*/ 0 w 2304004"/>
                <a:gd name="connsiteY0" fmla="*/ 186873 h 1121213"/>
                <a:gd name="connsiteX1" fmla="*/ 186873 w 2304004"/>
                <a:gd name="connsiteY1" fmla="*/ 0 h 1121213"/>
                <a:gd name="connsiteX2" fmla="*/ 2117131 w 2304004"/>
                <a:gd name="connsiteY2" fmla="*/ 0 h 1121213"/>
                <a:gd name="connsiteX3" fmla="*/ 2304004 w 2304004"/>
                <a:gd name="connsiteY3" fmla="*/ 186873 h 1121213"/>
                <a:gd name="connsiteX4" fmla="*/ 2304004 w 2304004"/>
                <a:gd name="connsiteY4" fmla="*/ 934340 h 1121213"/>
                <a:gd name="connsiteX5" fmla="*/ 2117131 w 2304004"/>
                <a:gd name="connsiteY5" fmla="*/ 1121213 h 1121213"/>
                <a:gd name="connsiteX6" fmla="*/ 186873 w 2304004"/>
                <a:gd name="connsiteY6" fmla="*/ 1121213 h 1121213"/>
                <a:gd name="connsiteX7" fmla="*/ 0 w 2304004"/>
                <a:gd name="connsiteY7" fmla="*/ 934340 h 1121213"/>
                <a:gd name="connsiteX8" fmla="*/ 0 w 2304004"/>
                <a:gd name="connsiteY8" fmla="*/ 186873 h 112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4004" h="1121213">
                  <a:moveTo>
                    <a:pt x="0" y="186873"/>
                  </a:moveTo>
                  <a:cubicBezTo>
                    <a:pt x="0" y="83666"/>
                    <a:pt x="83666" y="0"/>
                    <a:pt x="186873" y="0"/>
                  </a:cubicBezTo>
                  <a:lnTo>
                    <a:pt x="2117131" y="0"/>
                  </a:lnTo>
                  <a:cubicBezTo>
                    <a:pt x="2220338" y="0"/>
                    <a:pt x="2304004" y="83666"/>
                    <a:pt x="2304004" y="186873"/>
                  </a:cubicBezTo>
                  <a:lnTo>
                    <a:pt x="2304004" y="934340"/>
                  </a:lnTo>
                  <a:cubicBezTo>
                    <a:pt x="2304004" y="1037547"/>
                    <a:pt x="2220338" y="1121213"/>
                    <a:pt x="2117131" y="1121213"/>
                  </a:cubicBezTo>
                  <a:lnTo>
                    <a:pt x="186873" y="1121213"/>
                  </a:lnTo>
                  <a:cubicBezTo>
                    <a:pt x="83666" y="1121213"/>
                    <a:pt x="0" y="1037547"/>
                    <a:pt x="0" y="934340"/>
                  </a:cubicBezTo>
                  <a:lnTo>
                    <a:pt x="0" y="186873"/>
                  </a:lnTo>
                  <a:close/>
                </a:path>
              </a:pathLst>
            </a:custGeom>
            <a:solidFill>
              <a:schemeClr val="accent5">
                <a:lumMod val="20000"/>
                <a:lumOff val="80000"/>
              </a:schemeClr>
            </a:solidFill>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8200" tIns="69625" rIns="98200" bIns="69625" numCol="1" spcCol="1270" anchor="ctr" anchorCtr="0">
              <a:noAutofit/>
            </a:bodyPr>
            <a:lstStyle/>
            <a:p>
              <a:pPr algn="ctr" defTabSz="666750">
                <a:lnSpc>
                  <a:spcPct val="90000"/>
                </a:lnSpc>
                <a:spcBef>
                  <a:spcPct val="0"/>
                </a:spcBef>
                <a:spcAft>
                  <a:spcPct val="35000"/>
                </a:spcAft>
              </a:pPr>
              <a:endParaRPr lang="en-US" sz="1500" b="1" u="sng" kern="1200" dirty="0">
                <a:solidFill>
                  <a:srgbClr val="1F497D">
                    <a:hueOff val="0"/>
                    <a:satOff val="0"/>
                    <a:lumOff val="0"/>
                    <a:alphaOff val="0"/>
                  </a:srgbClr>
                </a:solidFill>
              </a:endParaRPr>
            </a:p>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Expectedness</a:t>
              </a:r>
            </a:p>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Assessment </a:t>
              </a:r>
            </a:p>
            <a:p>
              <a:pPr algn="ctr" defTabSz="666750">
                <a:lnSpc>
                  <a:spcPct val="90000"/>
                </a:lnSpc>
                <a:spcBef>
                  <a:spcPct val="0"/>
                </a:spcBef>
                <a:spcAft>
                  <a:spcPct val="35000"/>
                </a:spcAft>
              </a:pPr>
              <a:r>
                <a:rPr lang="en-US" sz="1500" b="1" kern="1200" dirty="0">
                  <a:solidFill>
                    <a:srgbClr val="1F497D">
                      <a:hueOff val="0"/>
                      <a:satOff val="0"/>
                      <a:lumOff val="0"/>
                      <a:alphaOff val="0"/>
                    </a:srgbClr>
                  </a:solidFill>
                </a:rPr>
                <a:t>  </a:t>
              </a:r>
              <a:endParaRPr lang="en-GB" sz="1425" b="1" i="1" kern="1200" dirty="0">
                <a:solidFill>
                  <a:srgbClr val="FF0000"/>
                </a:solidFill>
              </a:endParaRPr>
            </a:p>
          </p:txBody>
        </p:sp>
        <p:sp>
          <p:nvSpPr>
            <p:cNvPr id="15" name="Freeform 14"/>
            <p:cNvSpPr/>
            <p:nvPr/>
          </p:nvSpPr>
          <p:spPr>
            <a:xfrm>
              <a:off x="323528" y="5520651"/>
              <a:ext cx="2303992" cy="936279"/>
            </a:xfrm>
            <a:custGeom>
              <a:avLst/>
              <a:gdLst>
                <a:gd name="connsiteX0" fmla="*/ 0 w 2303992"/>
                <a:gd name="connsiteY0" fmla="*/ 156050 h 936279"/>
                <a:gd name="connsiteX1" fmla="*/ 156050 w 2303992"/>
                <a:gd name="connsiteY1" fmla="*/ 0 h 936279"/>
                <a:gd name="connsiteX2" fmla="*/ 2147942 w 2303992"/>
                <a:gd name="connsiteY2" fmla="*/ 0 h 936279"/>
                <a:gd name="connsiteX3" fmla="*/ 2303992 w 2303992"/>
                <a:gd name="connsiteY3" fmla="*/ 156050 h 936279"/>
                <a:gd name="connsiteX4" fmla="*/ 2303992 w 2303992"/>
                <a:gd name="connsiteY4" fmla="*/ 780229 h 936279"/>
                <a:gd name="connsiteX5" fmla="*/ 2147942 w 2303992"/>
                <a:gd name="connsiteY5" fmla="*/ 936279 h 936279"/>
                <a:gd name="connsiteX6" fmla="*/ 156050 w 2303992"/>
                <a:gd name="connsiteY6" fmla="*/ 936279 h 936279"/>
                <a:gd name="connsiteX7" fmla="*/ 0 w 2303992"/>
                <a:gd name="connsiteY7" fmla="*/ 780229 h 936279"/>
                <a:gd name="connsiteX8" fmla="*/ 0 w 2303992"/>
                <a:gd name="connsiteY8" fmla="*/ 156050 h 936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3992" h="936279">
                  <a:moveTo>
                    <a:pt x="0" y="156050"/>
                  </a:moveTo>
                  <a:cubicBezTo>
                    <a:pt x="0" y="69866"/>
                    <a:pt x="69866" y="0"/>
                    <a:pt x="156050" y="0"/>
                  </a:cubicBezTo>
                  <a:lnTo>
                    <a:pt x="2147942" y="0"/>
                  </a:lnTo>
                  <a:cubicBezTo>
                    <a:pt x="2234126" y="0"/>
                    <a:pt x="2303992" y="69866"/>
                    <a:pt x="2303992" y="156050"/>
                  </a:cubicBezTo>
                  <a:lnTo>
                    <a:pt x="2303992" y="780229"/>
                  </a:lnTo>
                  <a:cubicBezTo>
                    <a:pt x="2303992" y="866413"/>
                    <a:pt x="2234126" y="936279"/>
                    <a:pt x="2147942" y="936279"/>
                  </a:cubicBezTo>
                  <a:lnTo>
                    <a:pt x="156050" y="936279"/>
                  </a:lnTo>
                  <a:cubicBezTo>
                    <a:pt x="69866" y="936279"/>
                    <a:pt x="0" y="866413"/>
                    <a:pt x="0" y="780229"/>
                  </a:cubicBezTo>
                  <a:lnTo>
                    <a:pt x="0" y="156050"/>
                  </a:lnTo>
                  <a:close/>
                </a:path>
              </a:pathLst>
            </a:custGeom>
            <a:solidFill>
              <a:schemeClr val="accent5">
                <a:lumMod val="20000"/>
                <a:lumOff val="80000"/>
              </a:schemeClr>
            </a:solidFill>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1429" tIns="62854" rIns="91429" bIns="62854" numCol="1" spcCol="1270" anchor="ctr" anchorCtr="0">
              <a:noAutofit/>
            </a:bodyPr>
            <a:lstStyle/>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Severity</a:t>
              </a:r>
            </a:p>
            <a:p>
              <a:pPr algn="ctr" defTabSz="666750">
                <a:lnSpc>
                  <a:spcPct val="90000"/>
                </a:lnSpc>
                <a:spcBef>
                  <a:spcPct val="0"/>
                </a:spcBef>
                <a:spcAft>
                  <a:spcPct val="35000"/>
                </a:spcAft>
              </a:pPr>
              <a:r>
                <a:rPr lang="en-US" sz="1500" b="1" u="sng" kern="1200" dirty="0">
                  <a:solidFill>
                    <a:srgbClr val="1F497D">
                      <a:hueOff val="0"/>
                      <a:satOff val="0"/>
                      <a:lumOff val="0"/>
                      <a:alphaOff val="0"/>
                    </a:srgbClr>
                  </a:solidFill>
                </a:rPr>
                <a:t>Assessments</a:t>
              </a:r>
              <a:r>
                <a:rPr lang="en-GB" sz="1500" kern="1200" dirty="0">
                  <a:solidFill>
                    <a:srgbClr val="1F497D">
                      <a:hueOff val="0"/>
                      <a:satOff val="0"/>
                      <a:lumOff val="0"/>
                      <a:alphaOff val="0"/>
                    </a:srgbClr>
                  </a:solidFill>
                </a:rPr>
                <a:t> </a:t>
              </a:r>
            </a:p>
          </p:txBody>
        </p:sp>
        <p:sp>
          <p:nvSpPr>
            <p:cNvPr id="16" name="Freeform 15"/>
            <p:cNvSpPr/>
            <p:nvPr/>
          </p:nvSpPr>
          <p:spPr>
            <a:xfrm>
              <a:off x="2654287" y="1892474"/>
              <a:ext cx="5940000" cy="756000"/>
            </a:xfrm>
            <a:custGeom>
              <a:avLst/>
              <a:gdLst>
                <a:gd name="connsiteX0" fmla="*/ 124840 w 749023"/>
                <a:gd name="connsiteY0" fmla="*/ 0 h 5641143"/>
                <a:gd name="connsiteX1" fmla="*/ 624183 w 749023"/>
                <a:gd name="connsiteY1" fmla="*/ 0 h 5641143"/>
                <a:gd name="connsiteX2" fmla="*/ 749023 w 749023"/>
                <a:gd name="connsiteY2" fmla="*/ 124840 h 5641143"/>
                <a:gd name="connsiteX3" fmla="*/ 749023 w 749023"/>
                <a:gd name="connsiteY3" fmla="*/ 5641143 h 5641143"/>
                <a:gd name="connsiteX4" fmla="*/ 749023 w 749023"/>
                <a:gd name="connsiteY4" fmla="*/ 5641143 h 5641143"/>
                <a:gd name="connsiteX5" fmla="*/ 0 w 749023"/>
                <a:gd name="connsiteY5" fmla="*/ 5641143 h 5641143"/>
                <a:gd name="connsiteX6" fmla="*/ 0 w 749023"/>
                <a:gd name="connsiteY6" fmla="*/ 5641143 h 5641143"/>
                <a:gd name="connsiteX7" fmla="*/ 0 w 749023"/>
                <a:gd name="connsiteY7" fmla="*/ 124840 h 5641143"/>
                <a:gd name="connsiteX8" fmla="*/ 124840 w 749023"/>
                <a:gd name="connsiteY8" fmla="*/ 0 h 564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023" h="5641143">
                  <a:moveTo>
                    <a:pt x="749023" y="940214"/>
                  </a:moveTo>
                  <a:lnTo>
                    <a:pt x="749023" y="4700929"/>
                  </a:lnTo>
                  <a:cubicBezTo>
                    <a:pt x="749023" y="5220191"/>
                    <a:pt x="741602" y="5641139"/>
                    <a:pt x="732447" y="5641139"/>
                  </a:cubicBezTo>
                  <a:lnTo>
                    <a:pt x="0" y="5641139"/>
                  </a:lnTo>
                  <a:lnTo>
                    <a:pt x="0" y="5641139"/>
                  </a:lnTo>
                  <a:lnTo>
                    <a:pt x="0" y="4"/>
                  </a:lnTo>
                  <a:lnTo>
                    <a:pt x="0" y="4"/>
                  </a:lnTo>
                  <a:lnTo>
                    <a:pt x="732447" y="4"/>
                  </a:lnTo>
                  <a:cubicBezTo>
                    <a:pt x="741602" y="4"/>
                    <a:pt x="749023" y="420952"/>
                    <a:pt x="749023" y="940214"/>
                  </a:cubicBezTo>
                  <a:close/>
                </a:path>
              </a:pathLst>
            </a:custGeom>
            <a:scene3d>
              <a:camera prst="orthographicFront"/>
              <a:lightRig rig="chilly" dir="t"/>
            </a:scene3d>
            <a:sp3d extrusionH="1700" prstMaterial="dkEdge">
              <a:bevelT w="25400" h="6350" prst="softRound"/>
              <a:bevelB w="0" h="0" prst="convex"/>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185738" tIns="120292" rIns="213161" bIns="120292" numCol="1" spcCol="1270" anchor="ctr" anchorCtr="0">
              <a:noAutofit/>
            </a:bodyPr>
            <a:lstStyle/>
            <a:p>
              <a:pPr marL="171450" lvl="1" indent="-171450" defTabSz="666750">
                <a:lnSpc>
                  <a:spcPct val="90000"/>
                </a:lnSpc>
                <a:spcBef>
                  <a:spcPct val="0"/>
                </a:spcBef>
                <a:spcAft>
                  <a:spcPct val="15000"/>
                </a:spcAft>
                <a:buFont typeface="Arial"/>
                <a:buChar char="••"/>
              </a:pPr>
              <a:r>
                <a:rPr lang="en-US" sz="1500" kern="1200" dirty="0">
                  <a:solidFill>
                    <a:srgbClr val="1F497D">
                      <a:hueOff val="0"/>
                      <a:satOff val="0"/>
                      <a:lumOff val="0"/>
                      <a:alphaOff val="0"/>
                    </a:srgbClr>
                  </a:solidFill>
                </a:rPr>
                <a:t>Refer to the protocol, section </a:t>
              </a:r>
              <a:r>
                <a:rPr lang="en-US" sz="1500" b="1" kern="1200" dirty="0">
                  <a:solidFill>
                    <a:srgbClr val="4F81BD">
                      <a:lumMod val="50000"/>
                    </a:srgbClr>
                  </a:solidFill>
                </a:rPr>
                <a:t>5.1</a:t>
              </a:r>
              <a:endParaRPr lang="en-GB" sz="1500" b="1" kern="1200" dirty="0">
                <a:solidFill>
                  <a:srgbClr val="4F81BD">
                    <a:lumMod val="50000"/>
                  </a:srgbClr>
                </a:solidFill>
              </a:endParaRPr>
            </a:p>
          </p:txBody>
        </p:sp>
        <p:sp>
          <p:nvSpPr>
            <p:cNvPr id="17" name="Freeform 16"/>
            <p:cNvSpPr/>
            <p:nvPr/>
          </p:nvSpPr>
          <p:spPr>
            <a:xfrm>
              <a:off x="2654287" y="2968009"/>
              <a:ext cx="5940000" cy="749023"/>
            </a:xfrm>
            <a:custGeom>
              <a:avLst/>
              <a:gdLst>
                <a:gd name="connsiteX0" fmla="*/ 124840 w 749023"/>
                <a:gd name="connsiteY0" fmla="*/ 0 h 5530789"/>
                <a:gd name="connsiteX1" fmla="*/ 624183 w 749023"/>
                <a:gd name="connsiteY1" fmla="*/ 0 h 5530789"/>
                <a:gd name="connsiteX2" fmla="*/ 749023 w 749023"/>
                <a:gd name="connsiteY2" fmla="*/ 124840 h 5530789"/>
                <a:gd name="connsiteX3" fmla="*/ 749023 w 749023"/>
                <a:gd name="connsiteY3" fmla="*/ 5530789 h 5530789"/>
                <a:gd name="connsiteX4" fmla="*/ 749023 w 749023"/>
                <a:gd name="connsiteY4" fmla="*/ 5530789 h 5530789"/>
                <a:gd name="connsiteX5" fmla="*/ 0 w 749023"/>
                <a:gd name="connsiteY5" fmla="*/ 5530789 h 5530789"/>
                <a:gd name="connsiteX6" fmla="*/ 0 w 749023"/>
                <a:gd name="connsiteY6" fmla="*/ 5530789 h 5530789"/>
                <a:gd name="connsiteX7" fmla="*/ 0 w 749023"/>
                <a:gd name="connsiteY7" fmla="*/ 124840 h 5530789"/>
                <a:gd name="connsiteX8" fmla="*/ 124840 w 749023"/>
                <a:gd name="connsiteY8" fmla="*/ 0 h 553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023" h="5530789">
                  <a:moveTo>
                    <a:pt x="749023" y="921822"/>
                  </a:moveTo>
                  <a:lnTo>
                    <a:pt x="749023" y="4608967"/>
                  </a:lnTo>
                  <a:cubicBezTo>
                    <a:pt x="749023" y="5118072"/>
                    <a:pt x="741454" y="5530785"/>
                    <a:pt x="732116" y="5530785"/>
                  </a:cubicBezTo>
                  <a:lnTo>
                    <a:pt x="0" y="5530785"/>
                  </a:lnTo>
                  <a:lnTo>
                    <a:pt x="0" y="5530785"/>
                  </a:lnTo>
                  <a:lnTo>
                    <a:pt x="0" y="4"/>
                  </a:lnTo>
                  <a:lnTo>
                    <a:pt x="0" y="4"/>
                  </a:lnTo>
                  <a:lnTo>
                    <a:pt x="732116" y="4"/>
                  </a:lnTo>
                  <a:cubicBezTo>
                    <a:pt x="741454" y="4"/>
                    <a:pt x="749023" y="412717"/>
                    <a:pt x="749023" y="921822"/>
                  </a:cubicBezTo>
                  <a:close/>
                </a:path>
              </a:pathLst>
            </a:custGeom>
            <a:scene3d>
              <a:camera prst="orthographicFront"/>
              <a:lightRig rig="chilly" dir="t"/>
            </a:scene3d>
            <a:sp3d extrusionH="1700" prstMaterial="dkEdge">
              <a:bevelT w="25400" h="6350" prst="softRound"/>
              <a:bevelB w="0" h="0" prst="convex"/>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185738" tIns="120292" rIns="213161" bIns="120292" numCol="1" spcCol="1270" anchor="ctr" anchorCtr="0">
              <a:noAutofit/>
            </a:bodyPr>
            <a:lstStyle/>
            <a:p>
              <a:pPr marL="171450" lvl="1" indent="-171450" defTabSz="666750">
                <a:lnSpc>
                  <a:spcPct val="90000"/>
                </a:lnSpc>
                <a:spcBef>
                  <a:spcPct val="0"/>
                </a:spcBef>
                <a:spcAft>
                  <a:spcPct val="15000"/>
                </a:spcAft>
                <a:buFont typeface="Arial"/>
                <a:buChar char="••"/>
              </a:pPr>
              <a:r>
                <a:rPr lang="en-US" sz="1500" kern="1200" dirty="0">
                  <a:solidFill>
                    <a:srgbClr val="1F497D">
                      <a:hueOff val="0"/>
                      <a:satOff val="0"/>
                      <a:lumOff val="0"/>
                      <a:alphaOff val="0"/>
                    </a:srgbClr>
                  </a:solidFill>
                </a:rPr>
                <a:t>Refer to the protocol, section </a:t>
              </a:r>
              <a:r>
                <a:rPr lang="en-US" sz="1500" b="1" kern="1200" dirty="0">
                  <a:solidFill>
                    <a:srgbClr val="1F497D">
                      <a:hueOff val="0"/>
                      <a:satOff val="0"/>
                      <a:lumOff val="0"/>
                      <a:alphaOff val="0"/>
                    </a:srgbClr>
                  </a:solidFill>
                </a:rPr>
                <a:t>5.3.2</a:t>
              </a:r>
              <a:r>
                <a:rPr lang="en-US" sz="1500" kern="1200" dirty="0">
                  <a:solidFill>
                    <a:srgbClr val="1F497D">
                      <a:hueOff val="0"/>
                      <a:satOff val="0"/>
                      <a:lumOff val="0"/>
                      <a:alphaOff val="0"/>
                    </a:srgbClr>
                  </a:solidFill>
                </a:rPr>
                <a:t>  </a:t>
              </a:r>
              <a:endParaRPr lang="en-GB" sz="1500" b="1" kern="1200" dirty="0">
                <a:solidFill>
                  <a:srgbClr val="FF0000"/>
                </a:solidFill>
              </a:endParaRPr>
            </a:p>
          </p:txBody>
        </p:sp>
        <p:sp>
          <p:nvSpPr>
            <p:cNvPr id="18" name="Freeform 17"/>
            <p:cNvSpPr/>
            <p:nvPr/>
          </p:nvSpPr>
          <p:spPr>
            <a:xfrm>
              <a:off x="2654287" y="4093522"/>
              <a:ext cx="6048040" cy="1125026"/>
            </a:xfrm>
            <a:custGeom>
              <a:avLst/>
              <a:gdLst>
                <a:gd name="connsiteX0" fmla="*/ 252374 w 1514211"/>
                <a:gd name="connsiteY0" fmla="*/ 0 h 5197074"/>
                <a:gd name="connsiteX1" fmla="*/ 1261837 w 1514211"/>
                <a:gd name="connsiteY1" fmla="*/ 0 h 5197074"/>
                <a:gd name="connsiteX2" fmla="*/ 1514211 w 1514211"/>
                <a:gd name="connsiteY2" fmla="*/ 252374 h 5197074"/>
                <a:gd name="connsiteX3" fmla="*/ 1514211 w 1514211"/>
                <a:gd name="connsiteY3" fmla="*/ 5197074 h 5197074"/>
                <a:gd name="connsiteX4" fmla="*/ 1514211 w 1514211"/>
                <a:gd name="connsiteY4" fmla="*/ 5197074 h 5197074"/>
                <a:gd name="connsiteX5" fmla="*/ 0 w 1514211"/>
                <a:gd name="connsiteY5" fmla="*/ 5197074 h 5197074"/>
                <a:gd name="connsiteX6" fmla="*/ 0 w 1514211"/>
                <a:gd name="connsiteY6" fmla="*/ 5197074 h 5197074"/>
                <a:gd name="connsiteX7" fmla="*/ 0 w 1514211"/>
                <a:gd name="connsiteY7" fmla="*/ 252374 h 5197074"/>
                <a:gd name="connsiteX8" fmla="*/ 252374 w 1514211"/>
                <a:gd name="connsiteY8" fmla="*/ 0 h 519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4211" h="5197074">
                  <a:moveTo>
                    <a:pt x="1514211" y="866199"/>
                  </a:moveTo>
                  <a:lnTo>
                    <a:pt x="1514211" y="4330875"/>
                  </a:lnTo>
                  <a:cubicBezTo>
                    <a:pt x="1514211" y="4809261"/>
                    <a:pt x="1481290" y="5197072"/>
                    <a:pt x="1440680" y="5197072"/>
                  </a:cubicBezTo>
                  <a:lnTo>
                    <a:pt x="0" y="5197072"/>
                  </a:lnTo>
                  <a:lnTo>
                    <a:pt x="0" y="5197072"/>
                  </a:lnTo>
                  <a:lnTo>
                    <a:pt x="0" y="2"/>
                  </a:lnTo>
                  <a:lnTo>
                    <a:pt x="0" y="2"/>
                  </a:lnTo>
                  <a:lnTo>
                    <a:pt x="1440680" y="2"/>
                  </a:lnTo>
                  <a:cubicBezTo>
                    <a:pt x="1481290" y="2"/>
                    <a:pt x="1514211" y="387813"/>
                    <a:pt x="1514211" y="866199"/>
                  </a:cubicBezTo>
                  <a:close/>
                </a:path>
              </a:pathLst>
            </a:custGeom>
            <a:scene3d>
              <a:camera prst="orthographicFront"/>
              <a:lightRig rig="chilly" dir="t"/>
            </a:scene3d>
            <a:sp3d extrusionH="1700" prstMaterial="dkEdge">
              <a:bevelT w="25400" h="6350" prst="softRound"/>
              <a:bevelB w="0" h="0" prst="convex"/>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185738" tIns="148307" rIns="241176" bIns="148308" numCol="1" spcCol="1270" anchor="ctr" anchorCtr="0">
              <a:noAutofit/>
            </a:bodyPr>
            <a:lstStyle/>
            <a:p>
              <a:pPr marL="128588" lvl="1" indent="-128588" defTabSz="633413">
                <a:lnSpc>
                  <a:spcPct val="90000"/>
                </a:lnSpc>
                <a:spcBef>
                  <a:spcPct val="0"/>
                </a:spcBef>
                <a:spcAft>
                  <a:spcPct val="15000"/>
                </a:spcAft>
                <a:buFont typeface="Arial"/>
                <a:buChar char="••"/>
              </a:pPr>
              <a:endParaRPr lang="en-US" sz="1425" b="1" kern="1200" dirty="0">
                <a:solidFill>
                  <a:srgbClr val="FF0000"/>
                </a:solidFill>
              </a:endParaRPr>
            </a:p>
            <a:p>
              <a:pPr lvl="1" defTabSz="633413">
                <a:lnSpc>
                  <a:spcPct val="90000"/>
                </a:lnSpc>
                <a:spcBef>
                  <a:spcPct val="0"/>
                </a:spcBef>
                <a:spcAft>
                  <a:spcPct val="15000"/>
                </a:spcAft>
              </a:pPr>
              <a:endParaRPr lang="en-GB" sz="1425" b="1" kern="1200" dirty="0">
                <a:solidFill>
                  <a:srgbClr val="1F497D">
                    <a:hueOff val="0"/>
                    <a:satOff val="0"/>
                    <a:lumOff val="0"/>
                    <a:alphaOff val="0"/>
                  </a:srgbClr>
                </a:solidFill>
              </a:endParaRPr>
            </a:p>
            <a:p>
              <a:pPr marL="128588" lvl="1" indent="-128588" defTabSz="633413">
                <a:lnSpc>
                  <a:spcPct val="90000"/>
                </a:lnSpc>
                <a:spcBef>
                  <a:spcPct val="0"/>
                </a:spcBef>
                <a:spcAft>
                  <a:spcPct val="15000"/>
                </a:spcAft>
                <a:buFont typeface="Arial"/>
                <a:buChar char="••"/>
              </a:pPr>
              <a:endParaRPr lang="en-GB" sz="1425" b="1" kern="1200" dirty="0">
                <a:solidFill>
                  <a:srgbClr val="1F497D">
                    <a:hueOff val="0"/>
                    <a:satOff val="0"/>
                    <a:lumOff val="0"/>
                    <a:alphaOff val="0"/>
                  </a:srgbClr>
                </a:solidFill>
              </a:endParaRPr>
            </a:p>
          </p:txBody>
        </p:sp>
        <p:sp>
          <p:nvSpPr>
            <p:cNvPr id="19" name="Freeform 18"/>
            <p:cNvSpPr/>
            <p:nvPr/>
          </p:nvSpPr>
          <p:spPr>
            <a:xfrm>
              <a:off x="2654287" y="5538676"/>
              <a:ext cx="5940000" cy="749024"/>
            </a:xfrm>
            <a:custGeom>
              <a:avLst/>
              <a:gdLst>
                <a:gd name="connsiteX0" fmla="*/ 124840 w 749023"/>
                <a:gd name="connsiteY0" fmla="*/ 0 h 5267964"/>
                <a:gd name="connsiteX1" fmla="*/ 624183 w 749023"/>
                <a:gd name="connsiteY1" fmla="*/ 0 h 5267964"/>
                <a:gd name="connsiteX2" fmla="*/ 749023 w 749023"/>
                <a:gd name="connsiteY2" fmla="*/ 124840 h 5267964"/>
                <a:gd name="connsiteX3" fmla="*/ 749023 w 749023"/>
                <a:gd name="connsiteY3" fmla="*/ 5267964 h 5267964"/>
                <a:gd name="connsiteX4" fmla="*/ 749023 w 749023"/>
                <a:gd name="connsiteY4" fmla="*/ 5267964 h 5267964"/>
                <a:gd name="connsiteX5" fmla="*/ 0 w 749023"/>
                <a:gd name="connsiteY5" fmla="*/ 5267964 h 5267964"/>
                <a:gd name="connsiteX6" fmla="*/ 0 w 749023"/>
                <a:gd name="connsiteY6" fmla="*/ 5267964 h 5267964"/>
                <a:gd name="connsiteX7" fmla="*/ 0 w 749023"/>
                <a:gd name="connsiteY7" fmla="*/ 124840 h 5267964"/>
                <a:gd name="connsiteX8" fmla="*/ 124840 w 749023"/>
                <a:gd name="connsiteY8" fmla="*/ 0 h 526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023" h="5267964">
                  <a:moveTo>
                    <a:pt x="749023" y="878016"/>
                  </a:moveTo>
                  <a:lnTo>
                    <a:pt x="749023" y="4389948"/>
                  </a:lnTo>
                  <a:cubicBezTo>
                    <a:pt x="749023" y="4874859"/>
                    <a:pt x="741076" y="5267960"/>
                    <a:pt x="731273" y="5267960"/>
                  </a:cubicBezTo>
                  <a:lnTo>
                    <a:pt x="0" y="5267960"/>
                  </a:lnTo>
                  <a:lnTo>
                    <a:pt x="0" y="5267960"/>
                  </a:lnTo>
                  <a:lnTo>
                    <a:pt x="0" y="4"/>
                  </a:lnTo>
                  <a:lnTo>
                    <a:pt x="0" y="4"/>
                  </a:lnTo>
                  <a:lnTo>
                    <a:pt x="731273" y="4"/>
                  </a:lnTo>
                  <a:cubicBezTo>
                    <a:pt x="741076" y="4"/>
                    <a:pt x="749023" y="393105"/>
                    <a:pt x="749023" y="878016"/>
                  </a:cubicBezTo>
                  <a:close/>
                </a:path>
              </a:pathLst>
            </a:custGeom>
            <a:scene3d>
              <a:camera prst="orthographicFront"/>
              <a:lightRig rig="chilly" dir="t"/>
            </a:scene3d>
            <a:sp3d extrusionH="1700" prstMaterial="dkEdge">
              <a:bevelT w="25400" h="6350" prst="softRound"/>
              <a:bevelB w="0" h="0" prst="convex"/>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txBody>
            <a:bodyPr spcFirstLastPara="0" vert="horz" wrap="square" lIns="185738" tIns="120292" rIns="213161" bIns="120293" numCol="1" spcCol="1270" anchor="ctr" anchorCtr="0">
              <a:noAutofit/>
            </a:bodyPr>
            <a:lstStyle/>
            <a:p>
              <a:pPr marL="171450" lvl="1" indent="-171450" defTabSz="666750">
                <a:lnSpc>
                  <a:spcPct val="90000"/>
                </a:lnSpc>
                <a:spcBef>
                  <a:spcPct val="0"/>
                </a:spcBef>
                <a:spcAft>
                  <a:spcPct val="15000"/>
                </a:spcAft>
                <a:buFont typeface="Arial"/>
                <a:buChar char="••"/>
              </a:pPr>
              <a:r>
                <a:rPr lang="en-US" sz="1500" kern="1200" dirty="0">
                  <a:solidFill>
                    <a:srgbClr val="1F497D">
                      <a:hueOff val="0"/>
                      <a:satOff val="0"/>
                      <a:lumOff val="0"/>
                      <a:alphaOff val="0"/>
                    </a:srgbClr>
                  </a:solidFill>
                </a:rPr>
                <a:t>Refer to the protocol, section </a:t>
              </a:r>
              <a:r>
                <a:rPr lang="en-US" sz="1500" b="1" kern="1200" dirty="0">
                  <a:solidFill>
                    <a:srgbClr val="4F81BD">
                      <a:lumMod val="50000"/>
                    </a:srgbClr>
                  </a:solidFill>
                </a:rPr>
                <a:t>5.3.3</a:t>
              </a:r>
              <a:endParaRPr lang="en-GB" sz="1500" b="1" kern="1200" dirty="0">
                <a:solidFill>
                  <a:srgbClr val="4F81BD">
                    <a:lumMod val="50000"/>
                  </a:srgbClr>
                </a:solidFill>
              </a:endParaRPr>
            </a:p>
          </p:txBody>
        </p:sp>
      </p:grpSp>
      <p:sp>
        <p:nvSpPr>
          <p:cNvPr id="6" name="Rectangle 5"/>
          <p:cNvSpPr/>
          <p:nvPr/>
        </p:nvSpPr>
        <p:spPr>
          <a:xfrm>
            <a:off x="3113838" y="2905066"/>
            <a:ext cx="4158462" cy="715581"/>
          </a:xfrm>
          <a:prstGeom prst="rect">
            <a:avLst/>
          </a:prstGeom>
        </p:spPr>
        <p:txBody>
          <a:bodyPr wrap="square">
            <a:spAutoFit/>
          </a:bodyPr>
          <a:lstStyle/>
          <a:p>
            <a:pPr marL="214313" indent="-214313">
              <a:buFont typeface="Arial" panose="020B0604020202020204" pitchFamily="34" charset="0"/>
              <a:buChar char="•"/>
            </a:pPr>
            <a:endParaRPr lang="en-US" sz="1050" dirty="0">
              <a:solidFill>
                <a:srgbClr val="4F81BD">
                  <a:lumMod val="75000"/>
                </a:srgbClr>
              </a:solidFill>
            </a:endParaRPr>
          </a:p>
          <a:p>
            <a:pPr marL="214313" indent="-214313">
              <a:buFont typeface="Arial" panose="020B0604020202020204" pitchFamily="34" charset="0"/>
              <a:buChar char="•"/>
            </a:pPr>
            <a:r>
              <a:rPr lang="en-US" sz="1500" dirty="0">
                <a:solidFill>
                  <a:srgbClr val="4F81BD">
                    <a:lumMod val="75000"/>
                  </a:srgbClr>
                </a:solidFill>
              </a:rPr>
              <a:t>Refer to the protocol </a:t>
            </a:r>
            <a:r>
              <a:rPr lang="en-US" sz="1500" b="1" dirty="0">
                <a:solidFill>
                  <a:srgbClr val="4F81BD">
                    <a:lumMod val="75000"/>
                  </a:srgbClr>
                </a:solidFill>
              </a:rPr>
              <a:t>Appendix C for </a:t>
            </a:r>
            <a:r>
              <a:rPr lang="en-US" sz="1500" b="1" dirty="0" err="1">
                <a:solidFill>
                  <a:srgbClr val="4F81BD">
                    <a:lumMod val="75000"/>
                  </a:srgbClr>
                </a:solidFill>
              </a:rPr>
              <a:t>Sotrovimab</a:t>
            </a:r>
            <a:r>
              <a:rPr lang="en-US" sz="1500" b="1" dirty="0">
                <a:solidFill>
                  <a:srgbClr val="4F81BD">
                    <a:lumMod val="75000"/>
                  </a:srgbClr>
                </a:solidFill>
              </a:rPr>
              <a:t> </a:t>
            </a:r>
            <a:endParaRPr lang="en-GB" sz="1500" b="1" dirty="0">
              <a:solidFill>
                <a:srgbClr val="4F81BD">
                  <a:lumMod val="75000"/>
                </a:srgbClr>
              </a:solidFill>
            </a:endParaRPr>
          </a:p>
        </p:txBody>
      </p:sp>
    </p:spTree>
    <p:extLst>
      <p:ext uri="{BB962C8B-B14F-4D97-AF65-F5344CB8AC3E}">
        <p14:creationId xmlns:p14="http://schemas.microsoft.com/office/powerpoint/2010/main" val="3550679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81493" y="602573"/>
            <a:ext cx="8444281" cy="761585"/>
          </a:xfrm>
          <a:prstGeom prst="roundRect">
            <a:avLst>
              <a:gd name="adj" fmla="val 10000"/>
            </a:avLst>
          </a:prstGeom>
          <a:solidFill>
            <a:schemeClr val="accent6">
              <a:lumMod val="20000"/>
              <a:lumOff val="80000"/>
            </a:schemeClr>
          </a:solidFill>
          <a:effectLst>
            <a:glow rad="63500">
              <a:schemeClr val="accent2">
                <a:lumMod val="20000"/>
                <a:lumOff val="80000"/>
                <a:alpha val="40000"/>
              </a:schemeClr>
            </a:glow>
          </a:effectLst>
          <a:scene3d>
            <a:camera prst="orthographicFront"/>
            <a:lightRig rig="chilly" dir="t"/>
          </a:scene3d>
          <a:sp3d prstMaterial="translucentPowder">
            <a:bevelT w="127000" h="25400" prst="relaxedInset"/>
          </a:sp3d>
        </p:spPr>
        <p:style>
          <a:lnRef idx="0">
            <a:schemeClr val="dk2">
              <a:shade val="80000"/>
              <a:hueOff val="0"/>
              <a:satOff val="0"/>
              <a:lumOff val="0"/>
              <a:alphaOff val="0"/>
            </a:schemeClr>
          </a:lnRef>
          <a:fillRef idx="1">
            <a:scrgbClr r="0" g="0" b="0"/>
          </a:fillRef>
          <a:effectRef idx="0">
            <a:scrgbClr r="0" g="0" b="0"/>
          </a:effectRef>
          <a:fontRef idx="minor">
            <a:schemeClr val="dk2">
              <a:hueOff val="0"/>
              <a:satOff val="0"/>
              <a:lumOff val="0"/>
              <a:alphaOff val="0"/>
            </a:schemeClr>
          </a:fontRef>
        </p:style>
      </p:sp>
      <p:sp>
        <p:nvSpPr>
          <p:cNvPr id="6" name="Rounded Rectangle 4"/>
          <p:cNvSpPr txBox="1"/>
          <p:nvPr/>
        </p:nvSpPr>
        <p:spPr>
          <a:xfrm>
            <a:off x="406346" y="596721"/>
            <a:ext cx="7841076" cy="828027"/>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7150" tIns="57150" rIns="57150" bIns="57150" numCol="1" spcCol="1270" anchor="ctr" anchorCtr="0">
            <a:noAutofit/>
          </a:bodyPr>
          <a:lstStyle/>
          <a:p>
            <a:pPr defTabSz="666750">
              <a:lnSpc>
                <a:spcPct val="90000"/>
              </a:lnSpc>
              <a:spcBef>
                <a:spcPct val="0"/>
              </a:spcBef>
              <a:spcAft>
                <a:spcPct val="35000"/>
              </a:spcAft>
            </a:pPr>
            <a:r>
              <a:rPr lang="en-GB" sz="1500" b="1" kern="1200" dirty="0">
                <a:solidFill>
                  <a:srgbClr val="1F497D">
                    <a:hueOff val="0"/>
                    <a:satOff val="0"/>
                    <a:lumOff val="0"/>
                    <a:alphaOff val="0"/>
                  </a:srgbClr>
                </a:solidFill>
              </a:rPr>
              <a:t>Adverse  events (serious non serious) will be collected &amp; recorded: </a:t>
            </a:r>
          </a:p>
          <a:p>
            <a:pPr defTabSz="666750">
              <a:lnSpc>
                <a:spcPct val="90000"/>
              </a:lnSpc>
              <a:spcBef>
                <a:spcPct val="0"/>
              </a:spcBef>
              <a:spcAft>
                <a:spcPct val="35000"/>
              </a:spcAft>
            </a:pPr>
            <a:r>
              <a:rPr lang="en-GB" sz="1500" b="1" i="1" kern="1200" dirty="0">
                <a:solidFill>
                  <a:srgbClr val="1F497D">
                    <a:hueOff val="0"/>
                    <a:satOff val="0"/>
                    <a:lumOff val="0"/>
                    <a:alphaOff val="0"/>
                  </a:srgbClr>
                </a:solidFill>
              </a:rPr>
              <a:t>From </a:t>
            </a:r>
            <a:r>
              <a:rPr lang="en-GB" sz="1500" i="1" kern="1200" dirty="0">
                <a:solidFill>
                  <a:srgbClr val="4F81BD">
                    <a:lumMod val="50000"/>
                  </a:srgbClr>
                </a:solidFill>
              </a:rPr>
              <a:t>the point of </a:t>
            </a:r>
            <a:r>
              <a:rPr lang="en-GB" sz="1500" b="1" i="1" kern="1200" dirty="0">
                <a:solidFill>
                  <a:srgbClr val="4F81BD">
                    <a:lumMod val="50000"/>
                  </a:srgbClr>
                </a:solidFill>
              </a:rPr>
              <a:t>Informed Consent </a:t>
            </a:r>
            <a:r>
              <a:rPr lang="en-GB" sz="1500" b="1" kern="1200" dirty="0">
                <a:solidFill>
                  <a:srgbClr val="1F497D">
                    <a:hueOff val="0"/>
                    <a:satOff val="0"/>
                    <a:lumOff val="0"/>
                    <a:alphaOff val="0"/>
                  </a:srgbClr>
                </a:solidFill>
              </a:rPr>
              <a:t>until Day 29, for the </a:t>
            </a:r>
            <a:r>
              <a:rPr lang="en-GB" sz="1500" b="1" kern="1200" dirty="0" err="1">
                <a:solidFill>
                  <a:srgbClr val="1F497D">
                    <a:hueOff val="0"/>
                    <a:satOff val="0"/>
                    <a:lumOff val="0"/>
                    <a:alphaOff val="0"/>
                  </a:srgbClr>
                </a:solidFill>
              </a:rPr>
              <a:t>Sotrovimab</a:t>
            </a:r>
            <a:r>
              <a:rPr lang="en-GB" sz="1500" b="1" kern="1200" dirty="0">
                <a:solidFill>
                  <a:srgbClr val="1F497D">
                    <a:hueOff val="0"/>
                    <a:satOff val="0"/>
                    <a:lumOff val="0"/>
                    <a:alphaOff val="0"/>
                  </a:srgbClr>
                </a:solidFill>
              </a:rPr>
              <a:t> arm only</a:t>
            </a:r>
            <a:endParaRPr lang="en-GB" sz="1500" b="1" i="1" kern="1200" dirty="0">
              <a:solidFill>
                <a:srgbClr val="1F497D">
                  <a:hueOff val="0"/>
                  <a:satOff val="0"/>
                  <a:lumOff val="0"/>
                  <a:alphaOff val="0"/>
                </a:srgbClr>
              </a:solidFill>
            </a:endParaRPr>
          </a:p>
        </p:txBody>
      </p:sp>
      <p:sp>
        <p:nvSpPr>
          <p:cNvPr id="7" name="Title 1"/>
          <p:cNvSpPr>
            <a:spLocks noGrp="1"/>
          </p:cNvSpPr>
          <p:nvPr>
            <p:ph type="title"/>
          </p:nvPr>
        </p:nvSpPr>
        <p:spPr>
          <a:xfrm>
            <a:off x="-1594532" y="0"/>
            <a:ext cx="9144000" cy="648072"/>
          </a:xfrm>
        </p:spPr>
        <p:txBody>
          <a:bodyPr>
            <a:noAutofit/>
          </a:bodyPr>
          <a:lstStyle/>
          <a:p>
            <a:pPr algn="ctr"/>
            <a:r>
              <a:rPr lang="en-GB" sz="2800" b="1" dirty="0">
                <a:ln>
                  <a:solidFill>
                    <a:schemeClr val="tx2"/>
                  </a:solidFill>
                </a:ln>
                <a:solidFill>
                  <a:schemeClr val="bg2">
                    <a:lumMod val="60000"/>
                    <a:lumOff val="40000"/>
                  </a:schemeClr>
                </a:solidFill>
                <a:latin typeface="+mj-lt"/>
              </a:rPr>
              <a:t> SOTROVIMAB AEs Management </a:t>
            </a:r>
          </a:p>
        </p:txBody>
      </p:sp>
      <p:sp>
        <p:nvSpPr>
          <p:cNvPr id="9" name="Rounded Rectangle 8"/>
          <p:cNvSpPr/>
          <p:nvPr/>
        </p:nvSpPr>
        <p:spPr>
          <a:xfrm>
            <a:off x="281493" y="1466869"/>
            <a:ext cx="8435182" cy="1910186"/>
          </a:xfrm>
          <a:prstGeom prst="roundRect">
            <a:avLst>
              <a:gd name="adj" fmla="val 10000"/>
            </a:avLst>
          </a:prstGeom>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sp>
      <p:sp>
        <p:nvSpPr>
          <p:cNvPr id="10" name="Rounded Rectangle 4"/>
          <p:cNvSpPr txBox="1"/>
          <p:nvPr/>
        </p:nvSpPr>
        <p:spPr>
          <a:xfrm>
            <a:off x="471884" y="2159444"/>
            <a:ext cx="7113541" cy="1165546"/>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b" anchorCtr="0">
            <a:noAutofit/>
          </a:bodyPr>
          <a:lstStyle/>
          <a:p>
            <a:pPr defTabSz="622300">
              <a:lnSpc>
                <a:spcPct val="90000"/>
              </a:lnSpc>
              <a:spcBef>
                <a:spcPct val="0"/>
              </a:spcBef>
              <a:spcAft>
                <a:spcPct val="35000"/>
              </a:spcAft>
            </a:pPr>
            <a:r>
              <a:rPr lang="en-GB" b="1" kern="1200" dirty="0">
                <a:solidFill>
                  <a:srgbClr val="1F497D">
                    <a:hueOff val="0"/>
                    <a:satOff val="0"/>
                    <a:lumOff val="0"/>
                    <a:alphaOff val="0"/>
                  </a:srgbClr>
                </a:solidFill>
              </a:rPr>
              <a:t>For this trial the Reference Safety Information is</a:t>
            </a:r>
            <a:r>
              <a:rPr lang="en-GB" kern="1200" dirty="0">
                <a:solidFill>
                  <a:srgbClr val="1F497D">
                    <a:hueOff val="0"/>
                    <a:satOff val="0"/>
                    <a:lumOff val="0"/>
                    <a:alphaOff val="0"/>
                  </a:srgbClr>
                </a:solidFill>
              </a:rPr>
              <a:t>: Union Therapeutics Investigator Brochure for UNI911 (Niclosamide nasal spray), Version 1.0, 26th August 2020 section 6.1.</a:t>
            </a:r>
            <a:endParaRPr lang="en-GB" b="1" kern="1200" dirty="0">
              <a:solidFill>
                <a:srgbClr val="1F497D">
                  <a:hueOff val="0"/>
                  <a:satOff val="0"/>
                  <a:lumOff val="0"/>
                  <a:alphaOff val="0"/>
                </a:srgbClr>
              </a:solidFill>
            </a:endParaRPr>
          </a:p>
          <a:p>
            <a:pPr defTabSz="622300">
              <a:lnSpc>
                <a:spcPct val="90000"/>
              </a:lnSpc>
              <a:spcBef>
                <a:spcPct val="0"/>
              </a:spcBef>
              <a:spcAft>
                <a:spcPct val="35000"/>
              </a:spcAft>
            </a:pPr>
            <a:endParaRPr lang="en-GB" sz="1500"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sz="1500"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sz="1500"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sz="1500"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b="1" kern="1200" dirty="0">
              <a:solidFill>
                <a:srgbClr val="1F497D">
                  <a:hueOff val="0"/>
                  <a:satOff val="0"/>
                  <a:lumOff val="0"/>
                  <a:alphaOff val="0"/>
                </a:srgbClr>
              </a:solidFill>
              <a:effectLst>
                <a:outerShdw blurRad="38100" dist="38100" dir="2700000" algn="tl">
                  <a:srgbClr val="000000">
                    <a:alpha val="43137"/>
                  </a:srgbClr>
                </a:outerShdw>
              </a:effectLst>
            </a:endParaRPr>
          </a:p>
          <a:p>
            <a:pPr defTabSz="622300">
              <a:lnSpc>
                <a:spcPct val="90000"/>
              </a:lnSpc>
              <a:spcBef>
                <a:spcPct val="0"/>
              </a:spcBef>
              <a:spcAft>
                <a:spcPct val="35000"/>
              </a:spcAft>
            </a:pPr>
            <a:endParaRPr lang="en-GB" sz="1600" b="1" kern="1200" dirty="0">
              <a:solidFill>
                <a:srgbClr val="1F497D">
                  <a:hueOff val="0"/>
                  <a:satOff val="0"/>
                  <a:lumOff val="0"/>
                  <a:alphaOff val="0"/>
                </a:srgbClr>
              </a:solidFill>
            </a:endParaRPr>
          </a:p>
          <a:p>
            <a:pPr defTabSz="622300">
              <a:lnSpc>
                <a:spcPct val="90000"/>
              </a:lnSpc>
              <a:spcBef>
                <a:spcPct val="0"/>
              </a:spcBef>
              <a:spcAft>
                <a:spcPct val="35000"/>
              </a:spcAft>
            </a:pPr>
            <a:endParaRPr lang="en-GB" sz="1600" b="1" kern="1200" dirty="0">
              <a:solidFill>
                <a:srgbClr val="1F497D">
                  <a:hueOff val="0"/>
                  <a:satOff val="0"/>
                  <a:lumOff val="0"/>
                  <a:alphaOff val="0"/>
                </a:srgbClr>
              </a:solidFill>
            </a:endParaRPr>
          </a:p>
          <a:p>
            <a:pPr defTabSz="622300">
              <a:lnSpc>
                <a:spcPct val="90000"/>
              </a:lnSpc>
              <a:spcBef>
                <a:spcPct val="0"/>
              </a:spcBef>
              <a:spcAft>
                <a:spcPct val="35000"/>
              </a:spcAft>
            </a:pPr>
            <a:endParaRPr lang="en-GB" sz="1600" b="1" kern="1200" dirty="0">
              <a:solidFill>
                <a:srgbClr val="1F497D">
                  <a:hueOff val="0"/>
                  <a:satOff val="0"/>
                  <a:lumOff val="0"/>
                  <a:alphaOff val="0"/>
                </a:srgbClr>
              </a:solidFill>
            </a:endParaRPr>
          </a:p>
          <a:p>
            <a:pPr defTabSz="622300">
              <a:lnSpc>
                <a:spcPct val="90000"/>
              </a:lnSpc>
              <a:spcBef>
                <a:spcPct val="0"/>
              </a:spcBef>
              <a:spcAft>
                <a:spcPct val="35000"/>
              </a:spcAft>
            </a:pPr>
            <a:r>
              <a:rPr lang="en-GB" b="1" kern="1200" dirty="0">
                <a:solidFill>
                  <a:srgbClr val="1F497D">
                    <a:hueOff val="0"/>
                    <a:satOff val="0"/>
                    <a:lumOff val="0"/>
                    <a:alphaOff val="0"/>
                  </a:srgbClr>
                </a:solidFill>
              </a:rPr>
              <a:t>Beyond Day 29: </a:t>
            </a:r>
            <a:r>
              <a:rPr lang="en-GB" kern="1200" dirty="0">
                <a:solidFill>
                  <a:srgbClr val="1F497D">
                    <a:hueOff val="0"/>
                    <a:satOff val="0"/>
                    <a:lumOff val="0"/>
                    <a:alphaOff val="0"/>
                  </a:srgbClr>
                </a:solidFill>
              </a:rPr>
              <a:t>Only serious &amp; non serious AESI will be collected until the final study visit on </a:t>
            </a:r>
            <a:r>
              <a:rPr lang="en-GB" b="1" kern="1200">
                <a:solidFill>
                  <a:srgbClr val="1F497D">
                    <a:hueOff val="0"/>
                    <a:satOff val="0"/>
                    <a:lumOff val="0"/>
                    <a:alphaOff val="0"/>
                  </a:srgbClr>
                </a:solidFill>
              </a:rPr>
              <a:t>day 337</a:t>
            </a:r>
            <a:r>
              <a:rPr lang="en-GB" kern="1200">
                <a:solidFill>
                  <a:srgbClr val="1F497D">
                    <a:hueOff val="0"/>
                    <a:satOff val="0"/>
                    <a:lumOff val="0"/>
                    <a:alphaOff val="0"/>
                  </a:srgbClr>
                </a:solidFill>
              </a:rPr>
              <a:t>: </a:t>
            </a:r>
            <a:endParaRPr lang="en-GB" kern="1200" dirty="0">
              <a:solidFill>
                <a:srgbClr val="1F497D">
                  <a:hueOff val="0"/>
                  <a:satOff val="0"/>
                  <a:lumOff val="0"/>
                  <a:alphaOff val="0"/>
                </a:srgbClr>
              </a:solidFill>
            </a:endParaRPr>
          </a:p>
          <a:p>
            <a:pPr defTabSz="622300">
              <a:lnSpc>
                <a:spcPct val="90000"/>
              </a:lnSpc>
              <a:spcBef>
                <a:spcPct val="0"/>
              </a:spcBef>
              <a:spcAft>
                <a:spcPct val="35000"/>
              </a:spcAft>
            </a:pPr>
            <a:r>
              <a:rPr lang="en-GB" b="1" kern="1200" dirty="0">
                <a:solidFill>
                  <a:srgbClr val="1F497D">
                    <a:hueOff val="0"/>
                    <a:satOff val="0"/>
                    <a:lumOff val="0"/>
                    <a:alphaOff val="0"/>
                  </a:srgbClr>
                </a:solidFill>
              </a:rPr>
              <a:t>  </a:t>
            </a:r>
            <a:r>
              <a:rPr lang="en-GB" b="1" i="1" kern="1200" dirty="0">
                <a:solidFill>
                  <a:srgbClr val="1F497D">
                    <a:hueOff val="0"/>
                    <a:satOff val="0"/>
                    <a:lumOff val="0"/>
                    <a:alphaOff val="0"/>
                  </a:srgbClr>
                </a:solidFill>
              </a:rPr>
              <a:t>-Hypersensitivity reactions (including skin reactions and bronchospasm) at any time after IMP infusion </a:t>
            </a:r>
          </a:p>
          <a:p>
            <a:pPr defTabSz="622300">
              <a:lnSpc>
                <a:spcPct val="90000"/>
              </a:lnSpc>
              <a:spcBef>
                <a:spcPct val="0"/>
              </a:spcBef>
              <a:spcAft>
                <a:spcPct val="35000"/>
              </a:spcAft>
            </a:pPr>
            <a:r>
              <a:rPr lang="en-GB" b="1" i="1" kern="1200" dirty="0">
                <a:solidFill>
                  <a:srgbClr val="1F497D">
                    <a:hueOff val="0"/>
                    <a:satOff val="0"/>
                    <a:lumOff val="0"/>
                    <a:alphaOff val="0"/>
                  </a:srgbClr>
                </a:solidFill>
              </a:rPr>
              <a:t>  - Infusion-related reactions within 24 hours after IMP infusion (including pyrexia, chills, dizziness and dyspnoea) </a:t>
            </a:r>
          </a:p>
          <a:p>
            <a:pPr defTabSz="622300">
              <a:lnSpc>
                <a:spcPct val="90000"/>
              </a:lnSpc>
              <a:spcBef>
                <a:spcPct val="0"/>
              </a:spcBef>
              <a:spcAft>
                <a:spcPct val="35000"/>
              </a:spcAft>
            </a:pPr>
            <a:r>
              <a:rPr lang="en-GB" b="1" i="1" kern="1200" dirty="0">
                <a:solidFill>
                  <a:srgbClr val="1F497D">
                    <a:hueOff val="0"/>
                    <a:satOff val="0"/>
                    <a:lumOff val="0"/>
                    <a:alphaOff val="0"/>
                  </a:srgbClr>
                </a:solidFill>
              </a:rPr>
              <a:t>  - Antibody dependent enhancement (ADE) of disease in those who reach the primary end-point will be assessed </a:t>
            </a:r>
          </a:p>
        </p:txBody>
      </p:sp>
      <p:grpSp>
        <p:nvGrpSpPr>
          <p:cNvPr id="11" name="Group 10"/>
          <p:cNvGrpSpPr/>
          <p:nvPr/>
        </p:nvGrpSpPr>
        <p:grpSpPr>
          <a:xfrm>
            <a:off x="7470109" y="1082346"/>
            <a:ext cx="1025033" cy="1025033"/>
            <a:chOff x="6804248" y="1080118"/>
            <a:chExt cx="1025033" cy="1025033"/>
          </a:xfrm>
          <a:scene3d>
            <a:camera prst="orthographicFront"/>
            <a:lightRig rig="chilly" dir="t"/>
          </a:scene3d>
        </p:grpSpPr>
        <p:sp>
          <p:nvSpPr>
            <p:cNvPr id="12" name="Down Arrow 11"/>
            <p:cNvSpPr/>
            <p:nvPr/>
          </p:nvSpPr>
          <p:spPr>
            <a:xfrm>
              <a:off x="6804248" y="1080118"/>
              <a:ext cx="1025033" cy="1025033"/>
            </a:xfrm>
            <a:prstGeom prst="downArrow">
              <a:avLst>
                <a:gd name="adj1" fmla="val 55000"/>
                <a:gd name="adj2" fmla="val 45000"/>
              </a:avLst>
            </a:prstGeom>
            <a:sp3d z="12700" extrusionH="1700" prstMaterial="dkEdge">
              <a:bevelT w="25400" h="6350" prst="softRound"/>
              <a:bevelB w="0" h="0" prst="convex"/>
            </a:sp3d>
          </p:spPr>
          <p:style>
            <a:lnRef idx="1">
              <a:schemeClr val="dk2">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2">
                <a:hueOff val="0"/>
                <a:satOff val="0"/>
                <a:lumOff val="0"/>
                <a:alphaOff val="0"/>
              </a:schemeClr>
            </a:fontRef>
          </p:style>
        </p:sp>
        <p:sp>
          <p:nvSpPr>
            <p:cNvPr id="13" name="Down Arrow 4"/>
            <p:cNvSpPr txBox="1"/>
            <p:nvPr/>
          </p:nvSpPr>
          <p:spPr>
            <a:xfrm>
              <a:off x="7034880" y="1080118"/>
              <a:ext cx="563769" cy="771337"/>
            </a:xfrm>
            <a:prstGeom prst="rect">
              <a:avLst/>
            </a:prstGeom>
            <a:sp3d z="12700"/>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Bef>
                  <a:spcPct val="0"/>
                </a:spcBef>
                <a:spcAft>
                  <a:spcPct val="35000"/>
                </a:spcAft>
              </a:pPr>
              <a:endParaRPr lang="en-GB" sz="3600" kern="1200" dirty="0">
                <a:solidFill>
                  <a:srgbClr val="1F497D">
                    <a:hueOff val="0"/>
                    <a:satOff val="0"/>
                    <a:lumOff val="0"/>
                    <a:alphaOff val="0"/>
                  </a:srgbClr>
                </a:solidFill>
              </a:endParaRPr>
            </a:p>
          </p:txBody>
        </p:sp>
      </p:grpSp>
      <p:sp>
        <p:nvSpPr>
          <p:cNvPr id="17" name="Rounded Rectangle 16"/>
          <p:cNvSpPr/>
          <p:nvPr/>
        </p:nvSpPr>
        <p:spPr>
          <a:xfrm>
            <a:off x="287641" y="3640411"/>
            <a:ext cx="8429034" cy="1374525"/>
          </a:xfrm>
          <a:prstGeom prst="roundRect">
            <a:avLst>
              <a:gd name="adj" fmla="val 10000"/>
            </a:avLst>
          </a:prstGeom>
          <a:solidFill>
            <a:schemeClr val="accent3">
              <a:lumMod val="20000"/>
              <a:lumOff val="80000"/>
            </a:schemeClr>
          </a:solidFill>
          <a:effectLst>
            <a:glow rad="63500">
              <a:schemeClr val="accent3">
                <a:lumMod val="20000"/>
                <a:lumOff val="80000"/>
                <a:alpha val="40000"/>
              </a:schemeClr>
            </a:glow>
          </a:effectLst>
          <a:scene3d>
            <a:camera prst="orthographicFront"/>
            <a:lightRig rig="chilly" dir="t"/>
          </a:scene3d>
          <a:sp3d prstMaterial="translucentPowder">
            <a:bevelT w="127000" h="25400" prst="softRound"/>
          </a:sp3d>
        </p:spPr>
        <p:style>
          <a:lnRef idx="0">
            <a:schemeClr val="dk2">
              <a:shade val="80000"/>
              <a:hueOff val="0"/>
              <a:satOff val="0"/>
              <a:lumOff val="0"/>
              <a:alphaOff val="0"/>
            </a:schemeClr>
          </a:lnRef>
          <a:fillRef idx="1">
            <a:scrgbClr r="0" g="0" b="0"/>
          </a:fillRef>
          <a:effectRef idx="0">
            <a:scrgbClr r="0" g="0" b="0"/>
          </a:effectRef>
          <a:fontRef idx="minor">
            <a:schemeClr val="dk2">
              <a:hueOff val="0"/>
              <a:satOff val="0"/>
              <a:lumOff val="0"/>
              <a:alphaOff val="0"/>
            </a:schemeClr>
          </a:fontRef>
        </p:style>
      </p:sp>
      <p:sp>
        <p:nvSpPr>
          <p:cNvPr id="18" name="Rounded Rectangle 4"/>
          <p:cNvSpPr txBox="1"/>
          <p:nvPr/>
        </p:nvSpPr>
        <p:spPr>
          <a:xfrm>
            <a:off x="471884" y="3377055"/>
            <a:ext cx="7237956" cy="1294009"/>
          </a:xfrm>
          <a:prstGeom prst="rect">
            <a:avLst/>
          </a:prstGeom>
          <a:scene3d>
            <a:camera prst="orthographicFront"/>
            <a:lightRig rig="chilly" dir="t"/>
          </a:scene3d>
          <a:sp3d/>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53340" tIns="53340" rIns="53340" bIns="53340" numCol="1" spcCol="1270" anchor="ctr" anchorCtr="0">
            <a:noAutofit/>
          </a:bodyPr>
          <a:lstStyle/>
          <a:p>
            <a:pPr defTabSz="622300">
              <a:lnSpc>
                <a:spcPct val="90000"/>
              </a:lnSpc>
              <a:spcBef>
                <a:spcPct val="0"/>
              </a:spcBef>
              <a:spcAft>
                <a:spcPct val="35000"/>
              </a:spcAft>
            </a:pPr>
            <a:r>
              <a:rPr lang="en-US" b="1" kern="1200" dirty="0">
                <a:solidFill>
                  <a:srgbClr val="1F497D">
                    <a:hueOff val="0"/>
                    <a:satOff val="0"/>
                    <a:lumOff val="0"/>
                    <a:alphaOff val="0"/>
                  </a:srgbClr>
                </a:solidFill>
              </a:rPr>
              <a:t> </a:t>
            </a:r>
          </a:p>
          <a:p>
            <a:pPr defTabSz="622300">
              <a:lnSpc>
                <a:spcPct val="90000"/>
              </a:lnSpc>
              <a:spcBef>
                <a:spcPct val="0"/>
              </a:spcBef>
              <a:spcAft>
                <a:spcPct val="35000"/>
              </a:spcAft>
            </a:pPr>
            <a:endParaRPr lang="en-US" sz="1500" b="1" u="sng" kern="1200" dirty="0">
              <a:solidFill>
                <a:srgbClr val="1F497D">
                  <a:hueOff val="0"/>
                  <a:satOff val="0"/>
                  <a:lumOff val="0"/>
                  <a:alphaOff val="0"/>
                </a:srgbClr>
              </a:solidFill>
            </a:endParaRPr>
          </a:p>
          <a:p>
            <a:pPr defTabSz="622300">
              <a:lnSpc>
                <a:spcPct val="90000"/>
              </a:lnSpc>
              <a:spcBef>
                <a:spcPct val="0"/>
              </a:spcBef>
              <a:spcAft>
                <a:spcPct val="35000"/>
              </a:spcAft>
            </a:pPr>
            <a:r>
              <a:rPr lang="en-US" sz="1500" b="1" u="sng" kern="1200" dirty="0">
                <a:solidFill>
                  <a:srgbClr val="1F497D">
                    <a:hueOff val="0"/>
                    <a:satOff val="0"/>
                    <a:lumOff val="0"/>
                    <a:alphaOff val="0"/>
                  </a:srgbClr>
                </a:solidFill>
              </a:rPr>
              <a:t>All SAEs will be submitted within 24 hours using study  SAE form:</a:t>
            </a:r>
          </a:p>
          <a:p>
            <a:pPr defTabSz="622300">
              <a:lnSpc>
                <a:spcPct val="90000"/>
              </a:lnSpc>
              <a:spcBef>
                <a:spcPct val="0"/>
              </a:spcBef>
              <a:spcAft>
                <a:spcPct val="35000"/>
              </a:spcAft>
            </a:pPr>
            <a:r>
              <a:rPr lang="en-US" sz="1500" i="1" kern="1200" dirty="0">
                <a:solidFill>
                  <a:srgbClr val="1F497D">
                    <a:hueOff val="0"/>
                    <a:satOff val="0"/>
                    <a:lumOff val="0"/>
                    <a:alphaOff val="0"/>
                  </a:srgbClr>
                </a:solidFill>
              </a:rPr>
              <a:t>- Since site awareness date to the CI / Coordination Team</a:t>
            </a:r>
            <a:endParaRPr lang="en-GB" sz="1500" kern="1200" dirty="0">
              <a:solidFill>
                <a:srgbClr val="1F497D">
                  <a:hueOff val="0"/>
                  <a:satOff val="0"/>
                  <a:lumOff val="0"/>
                  <a:alphaOff val="0"/>
                </a:srgbClr>
              </a:solidFill>
            </a:endParaRPr>
          </a:p>
          <a:p>
            <a:pPr defTabSz="622300">
              <a:lnSpc>
                <a:spcPct val="90000"/>
              </a:lnSpc>
              <a:spcBef>
                <a:spcPct val="0"/>
              </a:spcBef>
              <a:spcAft>
                <a:spcPct val="35000"/>
              </a:spcAft>
            </a:pPr>
            <a:r>
              <a:rPr lang="en-US" sz="1500" i="1" kern="1200" dirty="0">
                <a:solidFill>
                  <a:srgbClr val="1F497D">
                    <a:hueOff val="0"/>
                    <a:satOff val="0"/>
                    <a:lumOff val="0"/>
                    <a:alphaOff val="0"/>
                  </a:srgbClr>
                </a:solidFill>
              </a:rPr>
              <a:t>- Since CI/Coordination Team notification to Sponsor </a:t>
            </a:r>
            <a:endParaRPr lang="en-GB" sz="1500" kern="1200" dirty="0">
              <a:solidFill>
                <a:srgbClr val="1F497D">
                  <a:hueOff val="0"/>
                  <a:satOff val="0"/>
                  <a:lumOff val="0"/>
                  <a:alphaOff val="0"/>
                </a:srgbClr>
              </a:solidFill>
            </a:endParaRPr>
          </a:p>
          <a:p>
            <a:pPr defTabSz="622300">
              <a:lnSpc>
                <a:spcPct val="90000"/>
              </a:lnSpc>
              <a:spcBef>
                <a:spcPct val="0"/>
              </a:spcBef>
              <a:spcAft>
                <a:spcPct val="35000"/>
              </a:spcAft>
            </a:pPr>
            <a:r>
              <a:rPr lang="en-GB" sz="1500" kern="1200" dirty="0">
                <a:solidFill>
                  <a:srgbClr val="7030A0"/>
                </a:solidFill>
              </a:rPr>
              <a:t>The Chief Investigator will ensure that all safety information is reported </a:t>
            </a:r>
            <a:r>
              <a:rPr lang="en-GB" sz="1500" b="1" kern="1200" dirty="0">
                <a:solidFill>
                  <a:srgbClr val="7030A0"/>
                </a:solidFill>
              </a:rPr>
              <a:t>to GSK when</a:t>
            </a:r>
            <a:r>
              <a:rPr lang="en-GB" sz="1500" kern="1200" dirty="0">
                <a:solidFill>
                  <a:srgbClr val="7030A0"/>
                </a:solidFill>
              </a:rPr>
              <a:t> sponsor review is complete</a:t>
            </a:r>
            <a:endParaRPr lang="en-GB" sz="1500" kern="1200" dirty="0">
              <a:solidFill>
                <a:srgbClr val="1F497D">
                  <a:hueOff val="0"/>
                  <a:satOff val="0"/>
                  <a:lumOff val="0"/>
                  <a:alphaOff val="0"/>
                </a:srgbClr>
              </a:solidFill>
            </a:endParaRPr>
          </a:p>
        </p:txBody>
      </p:sp>
      <p:grpSp>
        <p:nvGrpSpPr>
          <p:cNvPr id="19" name="Group 18"/>
          <p:cNvGrpSpPr/>
          <p:nvPr/>
        </p:nvGrpSpPr>
        <p:grpSpPr>
          <a:xfrm>
            <a:off x="7555962" y="3127894"/>
            <a:ext cx="1025033" cy="1025033"/>
            <a:chOff x="7308304" y="3312371"/>
            <a:chExt cx="1025033" cy="1025033"/>
          </a:xfrm>
          <a:scene3d>
            <a:camera prst="orthographicFront"/>
            <a:lightRig rig="chilly" dir="t"/>
          </a:scene3d>
        </p:grpSpPr>
        <p:sp>
          <p:nvSpPr>
            <p:cNvPr id="20" name="Down Arrow 19"/>
            <p:cNvSpPr/>
            <p:nvPr/>
          </p:nvSpPr>
          <p:spPr>
            <a:xfrm>
              <a:off x="7308304" y="3312371"/>
              <a:ext cx="1025033" cy="1025033"/>
            </a:xfrm>
            <a:prstGeom prst="downArrow">
              <a:avLst>
                <a:gd name="adj1" fmla="val 55000"/>
                <a:gd name="adj2" fmla="val 45000"/>
              </a:avLst>
            </a:prstGeom>
            <a:solidFill>
              <a:schemeClr val="bg1">
                <a:alpha val="90000"/>
              </a:schemeClr>
            </a:solidFill>
            <a:sp3d z="12700" extrusionH="1700" prstMaterial="dkEdge">
              <a:bevelT w="25400" h="6350" prst="softRound"/>
              <a:bevelB w="0" h="0" prst="convex"/>
            </a:sp3d>
          </p:spPr>
          <p:style>
            <a:lnRef idx="1">
              <a:schemeClr val="dk2">
                <a:alpha val="90000"/>
                <a:hueOff val="0"/>
                <a:satOff val="0"/>
                <a:lumOff val="0"/>
                <a:alphaOff val="0"/>
              </a:schemeClr>
            </a:lnRef>
            <a:fillRef idx="1">
              <a:scrgbClr r="0" g="0" b="0"/>
            </a:fillRef>
            <a:effectRef idx="0">
              <a:schemeClr val="lt1">
                <a:alpha val="90000"/>
                <a:tint val="40000"/>
                <a:hueOff val="0"/>
                <a:satOff val="0"/>
                <a:lumOff val="0"/>
                <a:alphaOff val="0"/>
              </a:schemeClr>
            </a:effectRef>
            <a:fontRef idx="minor">
              <a:schemeClr val="dk2">
                <a:hueOff val="0"/>
                <a:satOff val="0"/>
                <a:lumOff val="0"/>
                <a:alphaOff val="0"/>
              </a:schemeClr>
            </a:fontRef>
          </p:style>
        </p:sp>
        <p:sp>
          <p:nvSpPr>
            <p:cNvPr id="21" name="Down Arrow 4"/>
            <p:cNvSpPr txBox="1"/>
            <p:nvPr/>
          </p:nvSpPr>
          <p:spPr>
            <a:xfrm>
              <a:off x="7538936" y="3312371"/>
              <a:ext cx="563769" cy="771337"/>
            </a:xfrm>
            <a:prstGeom prst="rect">
              <a:avLst/>
            </a:prstGeom>
            <a:sp3d z="12700"/>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Bef>
                  <a:spcPct val="0"/>
                </a:spcBef>
                <a:spcAft>
                  <a:spcPct val="35000"/>
                </a:spcAft>
              </a:pPr>
              <a:endParaRPr lang="en-GB" sz="3600" kern="1200" dirty="0">
                <a:solidFill>
                  <a:srgbClr val="1F497D">
                    <a:hueOff val="0"/>
                    <a:satOff val="0"/>
                    <a:lumOff val="0"/>
                    <a:alphaOff val="0"/>
                  </a:srgbClr>
                </a:solidFill>
              </a:endParaRPr>
            </a:p>
          </p:txBody>
        </p:sp>
      </p:grpSp>
    </p:spTree>
    <p:extLst>
      <p:ext uri="{BB962C8B-B14F-4D97-AF65-F5344CB8AC3E}">
        <p14:creationId xmlns:p14="http://schemas.microsoft.com/office/powerpoint/2010/main" val="12974336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395" y="264797"/>
            <a:ext cx="8373184" cy="486054"/>
          </a:xfrm>
        </p:spPr>
        <p:txBody>
          <a:bodyPr>
            <a:noAutofit/>
          </a:bodyPr>
          <a:lstStyle/>
          <a:p>
            <a:pPr algn="ctr"/>
            <a:r>
              <a:rPr lang="en-GB" sz="2800" b="1" dirty="0">
                <a:ln>
                  <a:solidFill>
                    <a:schemeClr val="tx2"/>
                  </a:solidFill>
                </a:ln>
                <a:solidFill>
                  <a:schemeClr val="accent1"/>
                </a:solidFill>
                <a:latin typeface="Calibri" panose="020F0502020204030204" pitchFamily="34" charset="0"/>
                <a:cs typeface="Calibri" panose="020F0502020204030204" pitchFamily="34" charset="0"/>
              </a:rPr>
              <a:t> SOTROVIMAB REFERENCE SAFETY INFORMATION </a:t>
            </a:r>
          </a:p>
        </p:txBody>
      </p:sp>
      <p:sp>
        <p:nvSpPr>
          <p:cNvPr id="10" name="Folded Corner 9"/>
          <p:cNvSpPr/>
          <p:nvPr/>
        </p:nvSpPr>
        <p:spPr>
          <a:xfrm>
            <a:off x="2303748" y="1437624"/>
            <a:ext cx="4212468" cy="2538282"/>
          </a:xfrm>
          <a:prstGeom prst="foldedCorner">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050" dirty="0">
              <a:solidFill>
                <a:srgbClr val="FFFFFF"/>
              </a:solidFill>
            </a:endParaRPr>
          </a:p>
          <a:p>
            <a:r>
              <a:rPr lang="en-US" sz="1800" b="1" dirty="0">
                <a:solidFill>
                  <a:srgbClr val="4F81BD">
                    <a:lumMod val="50000"/>
                  </a:srgbClr>
                </a:solidFill>
              </a:rPr>
              <a:t>Investigator’s Brochure for VIR-7831 </a:t>
            </a:r>
            <a:r>
              <a:rPr lang="en-US" sz="1800" dirty="0">
                <a:solidFill>
                  <a:srgbClr val="4F81BD">
                    <a:lumMod val="50000"/>
                  </a:srgbClr>
                </a:solidFill>
              </a:rPr>
              <a:t>– Treatment and prevention of COVID-19, Edition 3, November 2021, Section 6.6.2. </a:t>
            </a:r>
          </a:p>
        </p:txBody>
      </p:sp>
    </p:spTree>
    <p:extLst>
      <p:ext uri="{BB962C8B-B14F-4D97-AF65-F5344CB8AC3E}">
        <p14:creationId xmlns:p14="http://schemas.microsoft.com/office/powerpoint/2010/main" val="21302541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5676" y="1545637"/>
            <a:ext cx="5940660" cy="729430"/>
          </a:xfrm>
          <a:prstGeom prst="rect">
            <a:avLst/>
          </a:prstGeom>
        </p:spPr>
        <p:txBody>
          <a:bodyPr wrap="square">
            <a:spAutoFit/>
          </a:bodyPr>
          <a:lstStyle/>
          <a:p>
            <a:r>
              <a:rPr lang="en-GB" sz="1500" dirty="0">
                <a:solidFill>
                  <a:srgbClr val="EEECE1">
                    <a:lumMod val="75000"/>
                  </a:srgbClr>
                </a:solidFill>
                <a:cs typeface="Arial" panose="020B0604020202020204" pitchFamily="34" charset="0"/>
              </a:rPr>
              <a:t>          </a:t>
            </a:r>
            <a:endParaRPr lang="en-GB" sz="1800" b="1" dirty="0">
              <a:solidFill>
                <a:srgbClr val="EEECE1">
                  <a:lumMod val="75000"/>
                </a:srgbClr>
              </a:solidFill>
              <a:cs typeface="Arial" panose="020B0604020202020204" pitchFamily="34" charset="0"/>
            </a:endParaRPr>
          </a:p>
          <a:p>
            <a:r>
              <a:rPr lang="en-GB" sz="900" dirty="0"/>
              <a:t>	</a:t>
            </a:r>
          </a:p>
          <a:p>
            <a:r>
              <a:rPr lang="en-GB" sz="900" dirty="0"/>
              <a:t>                               </a:t>
            </a:r>
            <a:endParaRPr lang="en-US" sz="1050" dirty="0">
              <a:solidFill>
                <a:srgbClr val="FF0000"/>
              </a:solidFill>
            </a:endParaRPr>
          </a:p>
          <a:p>
            <a:pPr>
              <a:lnSpc>
                <a:spcPct val="80000"/>
              </a:lnSpc>
              <a:buClr>
                <a:srgbClr val="FF0000"/>
              </a:buClr>
            </a:pPr>
            <a:endParaRPr lang="en-US" sz="1050" dirty="0">
              <a:solidFill>
                <a:srgbClr val="FF0000"/>
              </a:solidFill>
            </a:endParaRPr>
          </a:p>
        </p:txBody>
      </p:sp>
      <p:grpSp>
        <p:nvGrpSpPr>
          <p:cNvPr id="16" name="Group 15"/>
          <p:cNvGrpSpPr/>
          <p:nvPr/>
        </p:nvGrpSpPr>
        <p:grpSpPr>
          <a:xfrm>
            <a:off x="6696045" y="1437624"/>
            <a:ext cx="1183937" cy="408136"/>
            <a:chOff x="0" y="119070"/>
            <a:chExt cx="1578583" cy="544181"/>
          </a:xfrm>
        </p:grpSpPr>
        <p:sp>
          <p:nvSpPr>
            <p:cNvPr id="17" name="Rectangle 16"/>
            <p:cNvSpPr/>
            <p:nvPr/>
          </p:nvSpPr>
          <p:spPr>
            <a:xfrm>
              <a:off x="0" y="119070"/>
              <a:ext cx="1578583" cy="54418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17"/>
            <p:cNvSpPr/>
            <p:nvPr/>
          </p:nvSpPr>
          <p:spPr>
            <a:xfrm>
              <a:off x="0" y="119070"/>
              <a:ext cx="1578583" cy="5441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45720" rIns="80010" bIns="45720" numCol="1" spcCol="1270" anchor="ctr" anchorCtr="0">
              <a:noAutofit/>
            </a:bodyPr>
            <a:lstStyle/>
            <a:p>
              <a:pPr algn="ctr" defTabSz="500063">
                <a:lnSpc>
                  <a:spcPct val="90000"/>
                </a:lnSpc>
                <a:spcBef>
                  <a:spcPct val="0"/>
                </a:spcBef>
                <a:spcAft>
                  <a:spcPct val="35000"/>
                </a:spcAft>
              </a:pPr>
              <a:r>
                <a:rPr lang="en-GB" sz="1125" kern="1200" dirty="0">
                  <a:solidFill>
                    <a:srgbClr val="FFFFFF"/>
                  </a:solidFill>
                </a:rPr>
                <a:t>SAE/SAR Reporting form</a:t>
              </a:r>
            </a:p>
          </p:txBody>
        </p:sp>
      </p:grpSp>
      <p:grpSp>
        <p:nvGrpSpPr>
          <p:cNvPr id="19" name="Group 18"/>
          <p:cNvGrpSpPr/>
          <p:nvPr/>
        </p:nvGrpSpPr>
        <p:grpSpPr>
          <a:xfrm>
            <a:off x="6687294" y="1860729"/>
            <a:ext cx="1313706" cy="2257850"/>
            <a:chOff x="3750725" y="1150601"/>
            <a:chExt cx="1751608" cy="3104301"/>
          </a:xfrm>
        </p:grpSpPr>
        <p:sp>
          <p:nvSpPr>
            <p:cNvPr id="20" name="Rectangle 19"/>
            <p:cNvSpPr/>
            <p:nvPr/>
          </p:nvSpPr>
          <p:spPr>
            <a:xfrm>
              <a:off x="3783485" y="1150601"/>
              <a:ext cx="1578583" cy="3104301"/>
            </a:xfrm>
            <a:prstGeom prst="rect">
              <a:avLst/>
            </a:prstGeom>
            <a:solidFill>
              <a:schemeClr val="accent1">
                <a:tint val="40000"/>
                <a:hueOff val="0"/>
                <a:satOff val="0"/>
                <a:lumOff val="0"/>
                <a:alpha val="97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1" name="Rectangle 20"/>
            <p:cNvSpPr/>
            <p:nvPr/>
          </p:nvSpPr>
          <p:spPr>
            <a:xfrm>
              <a:off x="3750725" y="1160210"/>
              <a:ext cx="1751608" cy="30314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008" tIns="60008" rIns="80010" bIns="90011" numCol="1" spcCol="1270" anchor="t" anchorCtr="0">
              <a:noAutofit/>
            </a:bodyPr>
            <a:lstStyle/>
            <a:p>
              <a:pPr lvl="1" defTabSz="500063">
                <a:lnSpc>
                  <a:spcPct val="90000"/>
                </a:lnSpc>
                <a:spcBef>
                  <a:spcPct val="0"/>
                </a:spcBef>
                <a:spcAft>
                  <a:spcPct val="15000"/>
                </a:spcAft>
              </a:pPr>
              <a:r>
                <a:rPr lang="en-GB" sz="1125" kern="1200" dirty="0">
                  <a:solidFill>
                    <a:srgbClr val="000000"/>
                  </a:solidFill>
                </a:rPr>
                <a:t>  Contact details </a:t>
              </a:r>
              <a:endParaRPr lang="en-GB" sz="1125" kern="1200" dirty="0">
                <a:solidFill>
                  <a:srgbClr val="000000">
                    <a:hueOff val="0"/>
                    <a:satOff val="0"/>
                    <a:lumOff val="0"/>
                    <a:alphaOff val="0"/>
                  </a:srgbClr>
                </a:solidFill>
              </a:endParaRPr>
            </a:p>
            <a:p>
              <a:pPr lvl="1" defTabSz="500063">
                <a:lnSpc>
                  <a:spcPct val="90000"/>
                </a:lnSpc>
                <a:spcBef>
                  <a:spcPct val="0"/>
                </a:spcBef>
                <a:spcAft>
                  <a:spcPct val="15000"/>
                </a:spcAft>
              </a:pPr>
              <a:endParaRPr lang="en-GB" sz="1125" kern="1200" dirty="0">
                <a:solidFill>
                  <a:srgbClr val="000000">
                    <a:hueOff val="0"/>
                    <a:satOff val="0"/>
                    <a:lumOff val="0"/>
                    <a:alphaOff val="0"/>
                  </a:srgbClr>
                </a:solidFill>
              </a:endParaRPr>
            </a:p>
            <a:p>
              <a:pPr lvl="1" algn="ctr" defTabSz="500063">
                <a:lnSpc>
                  <a:spcPct val="90000"/>
                </a:lnSpc>
                <a:spcBef>
                  <a:spcPct val="0"/>
                </a:spcBef>
                <a:spcAft>
                  <a:spcPct val="15000"/>
                </a:spcAft>
              </a:pPr>
              <a:r>
                <a:rPr lang="en-GB" sz="1125" kern="1200" dirty="0">
                  <a:solidFill>
                    <a:srgbClr val="000000"/>
                  </a:solidFill>
                </a:rPr>
                <a:t>Initial       reporting requirements </a:t>
              </a:r>
              <a:endParaRPr lang="en-GB" sz="1125" kern="1200" dirty="0">
                <a:solidFill>
                  <a:srgbClr val="000000">
                    <a:hueOff val="0"/>
                    <a:satOff val="0"/>
                    <a:lumOff val="0"/>
                    <a:alphaOff val="0"/>
                  </a:srgbClr>
                </a:solidFill>
              </a:endParaRPr>
            </a:p>
            <a:p>
              <a:pPr lvl="1" algn="ctr" defTabSz="500063">
                <a:lnSpc>
                  <a:spcPct val="90000"/>
                </a:lnSpc>
                <a:spcBef>
                  <a:spcPct val="0"/>
                </a:spcBef>
                <a:spcAft>
                  <a:spcPct val="15000"/>
                </a:spcAft>
              </a:pPr>
              <a:r>
                <a:rPr lang="en-GB" sz="1125" kern="1200" dirty="0">
                  <a:solidFill>
                    <a:srgbClr val="000000"/>
                  </a:solidFill>
                </a:rPr>
                <a:t> </a:t>
              </a:r>
            </a:p>
            <a:p>
              <a:pPr lvl="1" algn="ctr" defTabSz="500063">
                <a:lnSpc>
                  <a:spcPct val="90000"/>
                </a:lnSpc>
                <a:spcBef>
                  <a:spcPct val="0"/>
                </a:spcBef>
                <a:spcAft>
                  <a:spcPct val="15000"/>
                </a:spcAft>
              </a:pPr>
              <a:r>
                <a:rPr lang="en-GB" sz="1125" kern="1200" dirty="0">
                  <a:solidFill>
                    <a:srgbClr val="000000"/>
                  </a:solidFill>
                </a:rPr>
                <a:t>Follow up     reporting requirements</a:t>
              </a:r>
              <a:endParaRPr lang="en-GB" sz="1125" kern="1200" dirty="0">
                <a:solidFill>
                  <a:srgbClr val="000000">
                    <a:hueOff val="0"/>
                    <a:satOff val="0"/>
                    <a:lumOff val="0"/>
                    <a:alphaOff val="0"/>
                  </a:srgbClr>
                </a:solidFill>
              </a:endParaRPr>
            </a:p>
            <a:p>
              <a:pPr lvl="1" algn="ctr" defTabSz="500063">
                <a:lnSpc>
                  <a:spcPct val="90000"/>
                </a:lnSpc>
                <a:spcBef>
                  <a:spcPct val="0"/>
                </a:spcBef>
                <a:spcAft>
                  <a:spcPct val="15000"/>
                </a:spcAft>
              </a:pPr>
              <a:r>
                <a:rPr lang="en-GB" sz="1125" kern="1200" dirty="0">
                  <a:solidFill>
                    <a:srgbClr val="000000"/>
                  </a:solidFill>
                </a:rPr>
                <a:t> </a:t>
              </a:r>
            </a:p>
            <a:p>
              <a:pPr lvl="1" algn="ctr" defTabSz="500063">
                <a:lnSpc>
                  <a:spcPct val="90000"/>
                </a:lnSpc>
                <a:spcBef>
                  <a:spcPct val="0"/>
                </a:spcBef>
                <a:spcAft>
                  <a:spcPct val="15000"/>
                </a:spcAft>
              </a:pPr>
              <a:r>
                <a:rPr lang="en-GB" sz="1125" kern="1200" dirty="0">
                  <a:solidFill>
                    <a:srgbClr val="000000"/>
                  </a:solidFill>
                </a:rPr>
                <a:t>Expedited        reporting of SUSAR</a:t>
              </a:r>
              <a:endParaRPr lang="en-GB" sz="1125" kern="1200" dirty="0">
                <a:solidFill>
                  <a:srgbClr val="000000">
                    <a:hueOff val="0"/>
                    <a:satOff val="0"/>
                    <a:lumOff val="0"/>
                    <a:alphaOff val="0"/>
                  </a:srgbClr>
                </a:solidFill>
              </a:endParaRPr>
            </a:p>
          </p:txBody>
        </p:sp>
      </p:grpSp>
      <p:sp>
        <p:nvSpPr>
          <p:cNvPr id="8" name="Rectangle 7"/>
          <p:cNvSpPr/>
          <p:nvPr/>
        </p:nvSpPr>
        <p:spPr>
          <a:xfrm>
            <a:off x="6703630" y="1876510"/>
            <a:ext cx="1205822" cy="291899"/>
          </a:xfrm>
          <a:prstGeom prst="rect">
            <a:avLst/>
          </a:prstGeom>
          <a:noFill/>
          <a:ln w="476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9" name="Rectangle 8"/>
          <p:cNvSpPr/>
          <p:nvPr/>
        </p:nvSpPr>
        <p:spPr>
          <a:xfrm>
            <a:off x="6696043" y="2218477"/>
            <a:ext cx="1221872" cy="606868"/>
          </a:xfrm>
          <a:prstGeom prst="rect">
            <a:avLst/>
          </a:prstGeom>
          <a:noFill/>
          <a:ln w="476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10" name="Rectangle 9"/>
          <p:cNvSpPr/>
          <p:nvPr/>
        </p:nvSpPr>
        <p:spPr>
          <a:xfrm>
            <a:off x="6696043" y="2875387"/>
            <a:ext cx="1215581" cy="612836"/>
          </a:xfrm>
          <a:prstGeom prst="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11" name="Rectangle 10"/>
          <p:cNvSpPr/>
          <p:nvPr/>
        </p:nvSpPr>
        <p:spPr>
          <a:xfrm>
            <a:off x="6687580" y="3563573"/>
            <a:ext cx="1221872" cy="555006"/>
          </a:xfrm>
          <a:prstGeom prst="rect">
            <a:avLst/>
          </a:prstGeom>
          <a:noFill/>
          <a:ln w="476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pic>
        <p:nvPicPr>
          <p:cNvPr id="2" name="Picture 1"/>
          <p:cNvPicPr>
            <a:picLocks noChangeAspect="1"/>
          </p:cNvPicPr>
          <p:nvPr/>
        </p:nvPicPr>
        <p:blipFill>
          <a:blip r:embed="rId3"/>
          <a:stretch>
            <a:fillRect/>
          </a:stretch>
        </p:blipFill>
        <p:spPr>
          <a:xfrm>
            <a:off x="249382" y="-12204"/>
            <a:ext cx="6369411" cy="5068230"/>
          </a:xfrm>
          <a:prstGeom prst="rect">
            <a:avLst/>
          </a:prstGeom>
        </p:spPr>
      </p:pic>
      <p:sp>
        <p:nvSpPr>
          <p:cNvPr id="3" name="Rectangle 2"/>
          <p:cNvSpPr/>
          <p:nvPr/>
        </p:nvSpPr>
        <p:spPr>
          <a:xfrm>
            <a:off x="386534" y="1437624"/>
            <a:ext cx="3475105" cy="593000"/>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4" name="Rectangle 3"/>
          <p:cNvSpPr/>
          <p:nvPr/>
        </p:nvSpPr>
        <p:spPr>
          <a:xfrm>
            <a:off x="389947" y="2436202"/>
            <a:ext cx="6071309" cy="378042"/>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6" name="Rectangle 5"/>
          <p:cNvSpPr/>
          <p:nvPr/>
        </p:nvSpPr>
        <p:spPr>
          <a:xfrm>
            <a:off x="386534" y="2854481"/>
            <a:ext cx="6074722" cy="730991"/>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
        <p:nvSpPr>
          <p:cNvPr id="7" name="Rectangle 6"/>
          <p:cNvSpPr/>
          <p:nvPr/>
        </p:nvSpPr>
        <p:spPr>
          <a:xfrm>
            <a:off x="386534" y="3609292"/>
            <a:ext cx="6074722" cy="1023164"/>
          </a:xfrm>
          <a:prstGeom prst="rect">
            <a:avLst/>
          </a:prstGeom>
          <a:noFill/>
          <a:ln w="349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solidFill>
                <a:srgbClr val="FFFFFF"/>
              </a:solidFill>
            </a:endParaRPr>
          </a:p>
        </p:txBody>
      </p:sp>
    </p:spTree>
    <p:extLst>
      <p:ext uri="{BB962C8B-B14F-4D97-AF65-F5344CB8AC3E}">
        <p14:creationId xmlns:p14="http://schemas.microsoft.com/office/powerpoint/2010/main" val="3092624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1" y="279911"/>
            <a:ext cx="9121329" cy="324036"/>
          </a:xfrm>
        </p:spPr>
        <p:txBody>
          <a:bodyPr>
            <a:noAutofit/>
          </a:bodyPr>
          <a:lstStyle/>
          <a:p>
            <a:pPr algn="ctr"/>
            <a:r>
              <a:rPr lang="en-GB" sz="3200" b="1" dirty="0">
                <a:ln>
                  <a:solidFill>
                    <a:schemeClr val="tx2"/>
                  </a:solidFill>
                </a:ln>
                <a:solidFill>
                  <a:schemeClr val="accent1"/>
                </a:solidFill>
                <a:latin typeface="Calibri" panose="020F0502020204030204" pitchFamily="34" charset="0"/>
                <a:cs typeface="Calibri" panose="020F0502020204030204" pitchFamily="34" charset="0"/>
              </a:rPr>
              <a:t>PROTECT-V Pregnancy Reporting Requirements</a:t>
            </a:r>
          </a:p>
        </p:txBody>
      </p:sp>
      <p:graphicFrame>
        <p:nvGraphicFramePr>
          <p:cNvPr id="4" name="Diagram 3"/>
          <p:cNvGraphicFramePr/>
          <p:nvPr/>
        </p:nvGraphicFramePr>
        <p:xfrm>
          <a:off x="1228913" y="968898"/>
          <a:ext cx="6708844" cy="3942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80855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822986" y="1745076"/>
            <a:ext cx="8229600" cy="124119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b="1" dirty="0">
                <a:solidFill>
                  <a:srgbClr val="0070C0"/>
                </a:solidFill>
              </a:rPr>
              <a:t>Monitoring</a:t>
            </a:r>
            <a:endParaRPr b="1"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33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Monitoring - purpose</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2" name="Rectangle 1"/>
          <p:cNvSpPr/>
          <p:nvPr/>
        </p:nvSpPr>
        <p:spPr>
          <a:xfrm>
            <a:off x="626533" y="1231574"/>
            <a:ext cx="7817556" cy="2677656"/>
          </a:xfrm>
          <a:prstGeom prst="rect">
            <a:avLst/>
          </a:prstGeom>
        </p:spPr>
        <p:txBody>
          <a:bodyPr wrap="square">
            <a:spAutoFit/>
          </a:bodyPr>
          <a:lstStyle/>
          <a:p>
            <a:pPr marL="285750" indent="-285750">
              <a:lnSpc>
                <a:spcPct val="150000"/>
              </a:lnSpc>
              <a:buFont typeface="Arial" panose="020B0604020202020204" pitchFamily="34" charset="0"/>
              <a:buChar char="•"/>
            </a:pPr>
            <a:r>
              <a:rPr lang="en-SG" sz="1600" dirty="0">
                <a:latin typeface="Calibri" panose="020F0502020204030204" pitchFamily="34" charset="0"/>
                <a:ea typeface="Verdana" pitchFamily="34" charset="0"/>
                <a:cs typeface="Calibri" panose="020F0502020204030204" pitchFamily="34" charset="0"/>
              </a:rPr>
              <a:t>The act of overseeing the progress of a clinical trial, and of ensuring that it is </a:t>
            </a:r>
            <a:r>
              <a:rPr lang="en-SG" sz="1600" b="1" dirty="0">
                <a:latin typeface="Calibri" panose="020F0502020204030204" pitchFamily="34" charset="0"/>
                <a:ea typeface="Verdana" pitchFamily="34" charset="0"/>
                <a:cs typeface="Calibri" panose="020F0502020204030204" pitchFamily="34" charset="0"/>
              </a:rPr>
              <a:t>conducted, recorded, and reported</a:t>
            </a:r>
            <a:r>
              <a:rPr lang="en-SG" sz="1600" dirty="0">
                <a:latin typeface="Calibri" panose="020F0502020204030204" pitchFamily="34" charset="0"/>
                <a:ea typeface="Verdana" pitchFamily="34" charset="0"/>
                <a:cs typeface="Calibri" panose="020F0502020204030204" pitchFamily="34" charset="0"/>
              </a:rPr>
              <a:t> in accordance with the </a:t>
            </a:r>
            <a:r>
              <a:rPr lang="en-SG" sz="1600" b="1" dirty="0">
                <a:latin typeface="Calibri" panose="020F0502020204030204" pitchFamily="34" charset="0"/>
                <a:ea typeface="Verdana" pitchFamily="34" charset="0"/>
                <a:cs typeface="Calibri" panose="020F0502020204030204" pitchFamily="34" charset="0"/>
              </a:rPr>
              <a:t>protocol, SOPs, GCP, and the applicable regulatory requirement(s)</a:t>
            </a:r>
          </a:p>
          <a:p>
            <a:pPr marL="285750" indent="-285750">
              <a:lnSpc>
                <a:spcPct val="150000"/>
              </a:lnSpc>
              <a:buFont typeface="Arial" panose="020B0604020202020204" pitchFamily="34" charset="0"/>
              <a:buChar char="•"/>
            </a:pPr>
            <a:endParaRPr lang="en-SG" sz="1600" b="1" dirty="0">
              <a:latin typeface="Calibri" panose="020F0502020204030204" pitchFamily="34" charset="0"/>
              <a:ea typeface="Verdana" pitchFamily="34" charset="0"/>
              <a:cs typeface="Calibri" panose="020F0502020204030204" pitchFamily="34" charset="0"/>
            </a:endParaRPr>
          </a:p>
          <a:p>
            <a:pPr marL="285750" indent="-285750">
              <a:lnSpc>
                <a:spcPct val="150000"/>
              </a:lnSpc>
              <a:buFont typeface="Arial" panose="020B0604020202020204" pitchFamily="34" charset="0"/>
              <a:buChar char="•"/>
            </a:pPr>
            <a:r>
              <a:rPr lang="en-SG" sz="1600" dirty="0">
                <a:latin typeface="Calibri" panose="020F0502020204030204" pitchFamily="34" charset="0"/>
                <a:ea typeface="Verdana" pitchFamily="34" charset="0"/>
                <a:cs typeface="Calibri" panose="020F0502020204030204" pitchFamily="34" charset="0"/>
              </a:rPr>
              <a:t>Trial monitoring is an Integral Component of trial quality assurance process, and critical for GCP fulfilment.</a:t>
            </a:r>
          </a:p>
          <a:p>
            <a:pPr marL="285750" indent="-285750">
              <a:lnSpc>
                <a:spcPct val="150000"/>
              </a:lnSpc>
              <a:buFont typeface="Arial" panose="020B0604020202020204" pitchFamily="34" charset="0"/>
              <a:buChar char="•"/>
            </a:pPr>
            <a:endParaRPr lang="en-SG" sz="1600" b="1" dirty="0">
              <a:latin typeface="Calibri" panose="020F0502020204030204" pitchFamily="34" charset="0"/>
              <a:ea typeface="Verdana" pitchFamily="34" charset="0"/>
              <a:cs typeface="Calibri" panose="020F050202020403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17843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Non-compliance reporting </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3" name="Rectangle 2"/>
          <p:cNvSpPr/>
          <p:nvPr/>
        </p:nvSpPr>
        <p:spPr>
          <a:xfrm>
            <a:off x="586585" y="894046"/>
            <a:ext cx="7806266" cy="4047262"/>
          </a:xfrm>
          <a:prstGeom prst="rect">
            <a:avLst/>
          </a:prstGeom>
        </p:spPr>
        <p:txBody>
          <a:bodyPr wrap="square">
            <a:spAutoFit/>
          </a:bodyPr>
          <a:lstStyle/>
          <a:p>
            <a:r>
              <a:rPr lang="en-GB" sz="1500" b="1" dirty="0">
                <a:latin typeface="Calibri" panose="020F0502020204030204" pitchFamily="34" charset="0"/>
                <a:ea typeface="Verdana" panose="020B0604030504040204" pitchFamily="34" charset="0"/>
                <a:cs typeface="Calibri" panose="020F0502020204030204" pitchFamily="34" charset="0"/>
              </a:rPr>
              <a:t>Non-reportable</a:t>
            </a:r>
          </a:p>
          <a:p>
            <a:r>
              <a:rPr lang="en-GB" sz="1500" b="1" dirty="0">
                <a:latin typeface="Calibri" panose="020F0502020204030204" pitchFamily="34" charset="0"/>
                <a:ea typeface="Verdana" panose="020B0604030504040204" pitchFamily="34" charset="0"/>
                <a:cs typeface="Calibri" panose="020F0502020204030204" pitchFamily="34" charset="0"/>
              </a:rPr>
              <a:t>Type 1</a:t>
            </a:r>
            <a:r>
              <a:rPr lang="en-GB" sz="1500" dirty="0">
                <a:latin typeface="Calibri" panose="020F0502020204030204" pitchFamily="34" charset="0"/>
                <a:ea typeface="Verdana" panose="020B0604030504040204" pitchFamily="34" charset="0"/>
                <a:cs typeface="Calibri" panose="020F0502020204030204" pitchFamily="34" charset="0"/>
              </a:rPr>
              <a:t>: These involve a departure from the precise wording of the protocol, SOP or regulatory requirements that has been identified retrospectively and has minimal impact on the integrity of the trial. </a:t>
            </a:r>
          </a:p>
          <a:p>
            <a:endParaRPr lang="en-GB" sz="1500" dirty="0">
              <a:latin typeface="Calibri" panose="020F0502020204030204" pitchFamily="34" charset="0"/>
              <a:ea typeface="Verdana" panose="020B0604030504040204" pitchFamily="34" charset="0"/>
              <a:cs typeface="Calibri" panose="020F0502020204030204" pitchFamily="34" charset="0"/>
            </a:endParaRPr>
          </a:p>
          <a:p>
            <a:r>
              <a:rPr lang="en-GB" sz="1500" b="1" dirty="0">
                <a:solidFill>
                  <a:srgbClr val="FF0000"/>
                </a:solidFill>
                <a:latin typeface="Calibri" panose="020F0502020204030204" pitchFamily="34" charset="0"/>
                <a:ea typeface="Verdana" panose="020B0604030504040204" pitchFamily="34" charset="0"/>
                <a:cs typeface="Calibri" panose="020F0502020204030204" pitchFamily="34" charset="0"/>
              </a:rPr>
              <a:t>Reportable</a:t>
            </a:r>
          </a:p>
          <a:p>
            <a:r>
              <a:rPr lang="en-GB" sz="1500" b="1" dirty="0">
                <a:latin typeface="Calibri" panose="020F0502020204030204" pitchFamily="34" charset="0"/>
                <a:ea typeface="Verdana" panose="020B0604030504040204" pitchFamily="34" charset="0"/>
                <a:cs typeface="Calibri" panose="020F0502020204030204" pitchFamily="34" charset="0"/>
              </a:rPr>
              <a:t>Type 2: </a:t>
            </a:r>
            <a:r>
              <a:rPr lang="en-GB" sz="1500" dirty="0">
                <a:latin typeface="Calibri" panose="020F0502020204030204" pitchFamily="34" charset="0"/>
                <a:ea typeface="Verdana" panose="020B0604030504040204" pitchFamily="34" charset="0"/>
                <a:cs typeface="Calibri" panose="020F0502020204030204" pitchFamily="34" charset="0"/>
              </a:rPr>
              <a:t>Departure from the protocol, SOP or regulatory requirements that has been identified retrospectively and, is not likely to effect to a significant degree: </a:t>
            </a:r>
          </a:p>
          <a:p>
            <a:pPr marL="285750" indent="-285750">
              <a:buFont typeface="Arial" panose="020B0604020202020204" pitchFamily="34" charset="0"/>
              <a:buChar char="•"/>
            </a:pPr>
            <a:r>
              <a:rPr lang="en-GB" sz="1500" dirty="0">
                <a:latin typeface="Calibri" panose="020F0502020204030204" pitchFamily="34" charset="0"/>
                <a:ea typeface="Verdana" panose="020B0604030504040204" pitchFamily="34" charset="0"/>
                <a:cs typeface="Calibri" panose="020F0502020204030204" pitchFamily="34" charset="0"/>
              </a:rPr>
              <a:t>The safety, or physical or mental integrity of the trial subject </a:t>
            </a:r>
          </a:p>
          <a:p>
            <a:pPr marL="285750" indent="-285750">
              <a:buFont typeface="Arial" panose="020B0604020202020204" pitchFamily="34" charset="0"/>
              <a:buChar char="•"/>
            </a:pPr>
            <a:r>
              <a:rPr lang="en-GB" sz="1500" dirty="0">
                <a:latin typeface="Calibri" panose="020F0502020204030204" pitchFamily="34" charset="0"/>
                <a:ea typeface="Verdana" panose="020B0604030504040204" pitchFamily="34" charset="0"/>
                <a:cs typeface="Calibri" panose="020F0502020204030204" pitchFamily="34" charset="0"/>
              </a:rPr>
              <a:t>The scientific value of the trial </a:t>
            </a:r>
          </a:p>
          <a:p>
            <a:endParaRPr lang="en-GB" sz="1500" dirty="0">
              <a:latin typeface="Calibri" panose="020F0502020204030204" pitchFamily="34" charset="0"/>
              <a:ea typeface="Verdana" panose="020B0604030504040204" pitchFamily="34" charset="0"/>
              <a:cs typeface="Calibri" panose="020F0502020204030204" pitchFamily="34" charset="0"/>
            </a:endParaRPr>
          </a:p>
          <a:p>
            <a:r>
              <a:rPr lang="en-GB" sz="1500" b="1" dirty="0">
                <a:latin typeface="Calibri" panose="020F0502020204030204" pitchFamily="34" charset="0"/>
                <a:ea typeface="Verdana" panose="020B0604030504040204" pitchFamily="34" charset="0"/>
                <a:cs typeface="Calibri" panose="020F0502020204030204" pitchFamily="34" charset="0"/>
              </a:rPr>
              <a:t>Type 3: </a:t>
            </a:r>
            <a:r>
              <a:rPr lang="en-GB" sz="1500" dirty="0">
                <a:latin typeface="Calibri" panose="020F0502020204030204" pitchFamily="34" charset="0"/>
                <a:ea typeface="Verdana" panose="020B0604030504040204" pitchFamily="34" charset="0"/>
                <a:cs typeface="Calibri" panose="020F0502020204030204" pitchFamily="34" charset="0"/>
              </a:rPr>
              <a:t>Departure from the protocol, SOP or regulatory requirements which is likely to effect to a significant degree: </a:t>
            </a:r>
          </a:p>
          <a:p>
            <a:pPr marL="285750" indent="-285750">
              <a:buFont typeface="Arial" panose="020B0604020202020204" pitchFamily="34" charset="0"/>
              <a:buChar char="•"/>
            </a:pPr>
            <a:r>
              <a:rPr lang="en-GB" sz="1500" dirty="0">
                <a:latin typeface="Calibri" panose="020F0502020204030204" pitchFamily="34" charset="0"/>
                <a:ea typeface="Verdana" panose="020B0604030504040204" pitchFamily="34" charset="0"/>
                <a:cs typeface="Calibri" panose="020F0502020204030204" pitchFamily="34" charset="0"/>
              </a:rPr>
              <a:t>The safety, or physical or mental integrity of the trial subject </a:t>
            </a:r>
          </a:p>
          <a:p>
            <a:pPr marL="285750" indent="-285750">
              <a:buFont typeface="Arial" panose="020B0604020202020204" pitchFamily="34" charset="0"/>
              <a:buChar char="•"/>
            </a:pPr>
            <a:r>
              <a:rPr lang="en-GB" sz="1500" dirty="0">
                <a:latin typeface="Calibri" panose="020F0502020204030204" pitchFamily="34" charset="0"/>
                <a:ea typeface="Verdana" panose="020B0604030504040204" pitchFamily="34" charset="0"/>
                <a:cs typeface="Calibri" panose="020F0502020204030204" pitchFamily="34" charset="0"/>
              </a:rPr>
              <a:t>The scientific value of the trial</a:t>
            </a:r>
          </a:p>
          <a:p>
            <a:endParaRPr lang="en-GB" sz="1600"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39327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Non-compliance reporting </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3" name="Rectangle 2"/>
          <p:cNvSpPr/>
          <p:nvPr/>
        </p:nvSpPr>
        <p:spPr>
          <a:xfrm>
            <a:off x="518005" y="869069"/>
            <a:ext cx="7806266" cy="3785652"/>
          </a:xfrm>
          <a:prstGeom prst="rect">
            <a:avLst/>
          </a:prstGeom>
        </p:spPr>
        <p:txBody>
          <a:bodyPr wrap="square">
            <a:spAutoFit/>
          </a:bodyPr>
          <a:lstStyle/>
          <a:p>
            <a:endParaRPr lang="en-GB" sz="1600"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ea typeface="Verdana" panose="020B0604030504040204" pitchFamily="34" charset="0"/>
                <a:cs typeface="Calibri" panose="020F0502020204030204" pitchFamily="34" charset="0"/>
              </a:rPr>
              <a:t>If the non-compliance is reportable, the site must complete a non-compliance report and send it to the central coordination team for review. The </a:t>
            </a:r>
            <a:r>
              <a:rPr lang="en-GB" sz="1600" dirty="0" smtClean="0">
                <a:latin typeface="Calibri" panose="020F0502020204030204" pitchFamily="34" charset="0"/>
                <a:ea typeface="Verdana" panose="020B0604030504040204" pitchFamily="34" charset="0"/>
                <a:cs typeface="Calibri" panose="020F0502020204030204" pitchFamily="34" charset="0"/>
              </a:rPr>
              <a:t>Sponsor </a:t>
            </a:r>
            <a:r>
              <a:rPr lang="en-GB" sz="1600" dirty="0">
                <a:latin typeface="Calibri" panose="020F0502020204030204" pitchFamily="34" charset="0"/>
                <a:ea typeface="Verdana" panose="020B0604030504040204" pitchFamily="34" charset="0"/>
                <a:cs typeface="Calibri" panose="020F0502020204030204" pitchFamily="34" charset="0"/>
              </a:rPr>
              <a:t>will determine if the non-compliance is Type 2 or Type 3</a:t>
            </a:r>
          </a:p>
          <a:p>
            <a:pPr marL="285750" indent="-285750">
              <a:buFont typeface="Arial" panose="020B0604020202020204" pitchFamily="34" charset="0"/>
              <a:buChar char="•"/>
            </a:pPr>
            <a:endParaRPr lang="en-GB" sz="1600"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ea typeface="Verdana" panose="020B0604030504040204" pitchFamily="34" charset="0"/>
                <a:cs typeface="Calibri" panose="020F0502020204030204" pitchFamily="34" charset="0"/>
              </a:rPr>
              <a:t>The non-compliance report should then be sent to the sponsor for assessment. The sponsor will confirm the correct categorisation and determine whether the incident is a potential serious breach</a:t>
            </a:r>
          </a:p>
          <a:p>
            <a:pPr marL="285750" indent="-285750">
              <a:buFont typeface="Arial" panose="020B0604020202020204" pitchFamily="34" charset="0"/>
              <a:buChar char="•"/>
            </a:pPr>
            <a:endParaRPr lang="en-GB" sz="1600"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ea typeface="Verdana" panose="020B0604030504040204" pitchFamily="34" charset="0"/>
                <a:cs typeface="Calibri" panose="020F0502020204030204" pitchFamily="34" charset="0"/>
              </a:rPr>
              <a:t>Non-compliance log must be kept and updated routinely at site</a:t>
            </a:r>
          </a:p>
          <a:p>
            <a:pPr marL="285750" indent="-285750">
              <a:buFont typeface="Arial" panose="020B0604020202020204" pitchFamily="34" charset="0"/>
              <a:buChar char="•"/>
            </a:pPr>
            <a:endParaRPr lang="en-GB" sz="1600" b="1" dirty="0">
              <a:latin typeface="Calibri" panose="020F0502020204030204" pitchFamily="34" charset="0"/>
              <a:ea typeface="Verdana" panose="020B060403050404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ea typeface="Verdana" panose="020B0604030504040204" pitchFamily="34" charset="0"/>
                <a:cs typeface="Calibri" panose="020F0502020204030204" pitchFamily="34" charset="0"/>
              </a:rPr>
              <a:t>A copy of the non-compliance log should be provided to the coordinating team every </a:t>
            </a:r>
            <a:r>
              <a:rPr lang="en-GB" sz="1600" dirty="0" smtClean="0">
                <a:latin typeface="Calibri" panose="020F0502020204030204" pitchFamily="34" charset="0"/>
                <a:ea typeface="Verdana" panose="020B0604030504040204" pitchFamily="34" charset="0"/>
                <a:cs typeface="Calibri" panose="020F0502020204030204" pitchFamily="34" charset="0"/>
              </a:rPr>
              <a:t>two </a:t>
            </a:r>
            <a:r>
              <a:rPr lang="en-GB" sz="1600" dirty="0">
                <a:latin typeface="Calibri" panose="020F0502020204030204" pitchFamily="34" charset="0"/>
                <a:ea typeface="Verdana" panose="020B0604030504040204" pitchFamily="34" charset="0"/>
                <a:cs typeface="Calibri" panose="020F0502020204030204" pitchFamily="34" charset="0"/>
              </a:rPr>
              <a:t>months</a:t>
            </a:r>
          </a:p>
          <a:p>
            <a:endParaRPr lang="en-GB" sz="16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36623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sz="3200" dirty="0">
                <a:solidFill>
                  <a:srgbClr val="0070C0"/>
                </a:solidFill>
              </a:rPr>
              <a:t>Non-compliance </a:t>
            </a:r>
            <a:r>
              <a:rPr lang="en-GB" sz="3200" dirty="0" smtClean="0">
                <a:solidFill>
                  <a:srgbClr val="0070C0"/>
                </a:solidFill>
              </a:rPr>
              <a:t>reporting examples </a:t>
            </a:r>
            <a:endParaRPr sz="3200" dirty="0">
              <a:solidFill>
                <a:srgbClr val="0070C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5" name="TextBox 4"/>
          <p:cNvSpPr txBox="1"/>
          <p:nvPr/>
        </p:nvSpPr>
        <p:spPr>
          <a:xfrm>
            <a:off x="523875" y="1162050"/>
            <a:ext cx="7848600" cy="3724096"/>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t>Any singular non-consecutive </a:t>
            </a:r>
            <a:r>
              <a:rPr lang="en-GB" sz="1600" dirty="0"/>
              <a:t>missed telephone consultation that occurs </a:t>
            </a:r>
            <a:r>
              <a:rPr lang="en-GB" sz="1600" b="1" dirty="0"/>
              <a:t>after Day 29 </a:t>
            </a:r>
            <a:r>
              <a:rPr lang="en-GB" sz="1600" dirty="0"/>
              <a:t>will not be recorded as a protocol non-compliance and will considered missed data only.</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Any </a:t>
            </a:r>
            <a:r>
              <a:rPr lang="en-GB" sz="1600" b="1" dirty="0" smtClean="0"/>
              <a:t>three </a:t>
            </a:r>
            <a:r>
              <a:rPr lang="en-GB" sz="1600" b="1" dirty="0"/>
              <a:t>or more </a:t>
            </a:r>
            <a:r>
              <a:rPr lang="en-GB" sz="1600" dirty="0"/>
              <a:t>consecutive telephone calls missed after Day 29 should have a PNC form completed and forward to the central coordinating team</a:t>
            </a:r>
            <a:r>
              <a:rPr lang="en-GB" sz="1600" dirty="0" smtClean="0"/>
              <a:t>.</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US" sz="1600" dirty="0" smtClean="0"/>
              <a:t>Both </a:t>
            </a:r>
            <a:r>
              <a:rPr lang="en-US" sz="1600" dirty="0"/>
              <a:t>day 8 and day 15 phone calls missed </a:t>
            </a:r>
            <a:r>
              <a:rPr lang="en-GB" sz="1600" dirty="0"/>
              <a:t>should have a PNC form completed and forward to the central coordinating team</a:t>
            </a:r>
            <a:r>
              <a:rPr lang="en-US" sz="1600" dirty="0" smtClean="0"/>
              <a:t> </a:t>
            </a:r>
            <a:endParaRPr lang="en-US" sz="1600" dirty="0"/>
          </a:p>
          <a:p>
            <a:r>
              <a:rPr lang="en-GB" sz="1600" dirty="0"/>
              <a:t>	</a:t>
            </a:r>
          </a:p>
          <a:p>
            <a:pPr marL="285750" indent="-285750">
              <a:buFont typeface="Arial" panose="020B0604020202020204" pitchFamily="34" charset="0"/>
              <a:buChar char="•"/>
            </a:pPr>
            <a:r>
              <a:rPr lang="en-US" sz="1600" dirty="0" smtClean="0"/>
              <a:t>Out </a:t>
            </a:r>
            <a:r>
              <a:rPr lang="en-US" sz="1600" dirty="0"/>
              <a:t>of window visits due to patient factors OR factors outside site control are now categorized as a type 1 PNC</a:t>
            </a:r>
          </a:p>
          <a:p>
            <a:r>
              <a:rPr lang="en-GB" dirty="0"/>
              <a:t>	</a:t>
            </a:r>
          </a:p>
          <a:p>
            <a:pPr marL="285750" indent="-285750">
              <a:buFont typeface="Arial" panose="020B0604020202020204" pitchFamily="34" charset="0"/>
              <a:buChar char="•"/>
            </a:pPr>
            <a:endParaRPr lang="en-GB" sz="1600" dirty="0"/>
          </a:p>
          <a:p>
            <a:endParaRPr lang="en-GB" dirty="0"/>
          </a:p>
        </p:txBody>
      </p:sp>
      <p:grpSp>
        <p:nvGrpSpPr>
          <p:cNvPr id="6" name="Google Shape;80;p12"/>
          <p:cNvGrpSpPr/>
          <p:nvPr/>
        </p:nvGrpSpPr>
        <p:grpSpPr>
          <a:xfrm>
            <a:off x="919956" y="4506690"/>
            <a:ext cx="7300359" cy="483486"/>
            <a:chOff x="1031608" y="4631018"/>
            <a:chExt cx="6866401" cy="384267"/>
          </a:xfrm>
        </p:grpSpPr>
        <p:pic>
          <p:nvPicPr>
            <p:cNvPr id="7" name="Google Shape;81;p12"/>
            <p:cNvPicPr preferRelativeResize="0"/>
            <p:nvPr/>
          </p:nvPicPr>
          <p:blipFill rotWithShape="1">
            <a:blip r:embed="rId4">
              <a:alphaModFix/>
            </a:blip>
            <a:srcRect/>
            <a:stretch/>
          </p:blipFill>
          <p:spPr>
            <a:xfrm>
              <a:off x="4810605" y="4631018"/>
              <a:ext cx="1000125" cy="384267"/>
            </a:xfrm>
            <a:prstGeom prst="rect">
              <a:avLst/>
            </a:prstGeom>
            <a:noFill/>
            <a:ln>
              <a:noFill/>
            </a:ln>
          </p:spPr>
        </p:pic>
        <p:pic>
          <p:nvPicPr>
            <p:cNvPr id="8" name="Google Shape;82;p12"/>
            <p:cNvPicPr preferRelativeResize="0"/>
            <p:nvPr/>
          </p:nvPicPr>
          <p:blipFill rotWithShape="1">
            <a:blip r:embed="rId5">
              <a:alphaModFix/>
            </a:blip>
            <a:srcRect/>
            <a:stretch/>
          </p:blipFill>
          <p:spPr>
            <a:xfrm>
              <a:off x="1031608" y="4676441"/>
              <a:ext cx="3357563" cy="326157"/>
            </a:xfrm>
            <a:prstGeom prst="rect">
              <a:avLst/>
            </a:prstGeom>
            <a:noFill/>
            <a:ln>
              <a:noFill/>
            </a:ln>
          </p:spPr>
        </p:pic>
        <p:pic>
          <p:nvPicPr>
            <p:cNvPr id="9" name="Google Shape;83;p12"/>
            <p:cNvPicPr preferRelativeResize="0"/>
            <p:nvPr/>
          </p:nvPicPr>
          <p:blipFill rotWithShape="1">
            <a:blip r:embed="rId6">
              <a:alphaModFix/>
            </a:blip>
            <a:srcRect/>
            <a:stretch/>
          </p:blipFill>
          <p:spPr>
            <a:xfrm>
              <a:off x="6083496" y="4676441"/>
              <a:ext cx="1814513" cy="295981"/>
            </a:xfrm>
            <a:prstGeom prst="rect">
              <a:avLst/>
            </a:prstGeom>
            <a:noFill/>
            <a:ln>
              <a:noFill/>
            </a:ln>
          </p:spPr>
        </p:pic>
      </p:grpSp>
    </p:spTree>
    <p:extLst>
      <p:ext uri="{BB962C8B-B14F-4D97-AF65-F5344CB8AC3E}">
        <p14:creationId xmlns:p14="http://schemas.microsoft.com/office/powerpoint/2010/main" val="10592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92881" y="2009186"/>
            <a:ext cx="1243013" cy="738664"/>
          </a:xfrm>
          <a:prstGeom prst="rect">
            <a:avLst/>
          </a:prstGeom>
          <a:noFill/>
          <a:ln w="28575">
            <a:solidFill>
              <a:schemeClr val="accent1">
                <a:shade val="50000"/>
              </a:schemeClr>
            </a:solidFill>
          </a:ln>
        </p:spPr>
        <p:txBody>
          <a:bodyPr wrap="square" rtlCol="0">
            <a:spAutoFit/>
          </a:bodyPr>
          <a:lstStyle/>
          <a:p>
            <a:pPr algn="ctr"/>
            <a:r>
              <a:rPr lang="en-GB" sz="1050" b="1" dirty="0"/>
              <a:t>PROTECT</a:t>
            </a:r>
          </a:p>
          <a:p>
            <a:pPr algn="ctr"/>
            <a:r>
              <a:rPr lang="en-GB" sz="1050" dirty="0"/>
              <a:t>Prophylaxis in</a:t>
            </a:r>
          </a:p>
          <a:p>
            <a:pPr algn="ctr"/>
            <a:r>
              <a:rPr lang="en-GB" sz="1050" dirty="0"/>
              <a:t>Vulnerable Individuals</a:t>
            </a:r>
          </a:p>
        </p:txBody>
      </p:sp>
      <p:sp>
        <p:nvSpPr>
          <p:cNvPr id="19" name="Rectangle 18"/>
          <p:cNvSpPr/>
          <p:nvPr/>
        </p:nvSpPr>
        <p:spPr>
          <a:xfrm>
            <a:off x="5791131" y="3069180"/>
            <a:ext cx="3052832"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0" name="TextBox 19"/>
          <p:cNvSpPr txBox="1"/>
          <p:nvPr/>
        </p:nvSpPr>
        <p:spPr>
          <a:xfrm>
            <a:off x="5417158" y="3066546"/>
            <a:ext cx="2974038" cy="461665"/>
          </a:xfrm>
          <a:prstGeom prst="rect">
            <a:avLst/>
          </a:prstGeom>
          <a:noFill/>
          <a:ln>
            <a:noFill/>
          </a:ln>
        </p:spPr>
        <p:txBody>
          <a:bodyPr wrap="square" rtlCol="0">
            <a:spAutoFit/>
          </a:bodyPr>
          <a:lstStyle/>
          <a:p>
            <a:pPr algn="ctr"/>
            <a:r>
              <a:rPr lang="en-GB" sz="1200" dirty="0"/>
              <a:t>               </a:t>
            </a:r>
            <a:r>
              <a:rPr lang="en-GB" sz="1200" dirty="0" err="1"/>
              <a:t>Sotrovimab</a:t>
            </a:r>
            <a:endParaRPr lang="en-GB" sz="1200" dirty="0"/>
          </a:p>
          <a:p>
            <a:pPr algn="ctr"/>
            <a:endParaRPr lang="en-GB" sz="1200" dirty="0"/>
          </a:p>
        </p:txBody>
      </p:sp>
      <p:sp>
        <p:nvSpPr>
          <p:cNvPr id="28" name="TextBox 27"/>
          <p:cNvSpPr txBox="1"/>
          <p:nvPr/>
        </p:nvSpPr>
        <p:spPr>
          <a:xfrm>
            <a:off x="2122714" y="3173505"/>
            <a:ext cx="1528355" cy="646331"/>
          </a:xfrm>
          <a:prstGeom prst="rect">
            <a:avLst/>
          </a:prstGeom>
          <a:noFill/>
          <a:ln w="15875">
            <a:solidFill>
              <a:schemeClr val="accent1">
                <a:shade val="50000"/>
              </a:schemeClr>
            </a:solidFill>
          </a:ln>
        </p:spPr>
        <p:txBody>
          <a:bodyPr wrap="square" rtlCol="0">
            <a:spAutoFit/>
          </a:bodyPr>
          <a:lstStyle/>
          <a:p>
            <a:pPr algn="ctr"/>
            <a:r>
              <a:rPr lang="en-GB" sz="1200" dirty="0"/>
              <a:t>Individuals with sub-optimal vaccine responses</a:t>
            </a:r>
          </a:p>
        </p:txBody>
      </p:sp>
      <p:cxnSp>
        <p:nvCxnSpPr>
          <p:cNvPr id="31" name="Straight Connector 30"/>
          <p:cNvCxnSpPr/>
          <p:nvPr/>
        </p:nvCxnSpPr>
        <p:spPr>
          <a:xfrm>
            <a:off x="4826725" y="445971"/>
            <a:ext cx="0" cy="420766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1" idx="2"/>
            <a:endCxn id="28" idx="1"/>
          </p:cNvCxnSpPr>
          <p:nvPr/>
        </p:nvCxnSpPr>
        <p:spPr>
          <a:xfrm>
            <a:off x="814388" y="2909432"/>
            <a:ext cx="1308326" cy="5756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172200" y="3557505"/>
            <a:ext cx="2895259"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39" name="TextBox 38"/>
          <p:cNvSpPr txBox="1"/>
          <p:nvPr/>
        </p:nvSpPr>
        <p:spPr>
          <a:xfrm>
            <a:off x="6111895" y="3544648"/>
            <a:ext cx="2322164" cy="276999"/>
          </a:xfrm>
          <a:prstGeom prst="rect">
            <a:avLst/>
          </a:prstGeom>
          <a:noFill/>
          <a:ln>
            <a:noFill/>
          </a:ln>
        </p:spPr>
        <p:txBody>
          <a:bodyPr wrap="square" rtlCol="0">
            <a:spAutoFit/>
          </a:bodyPr>
          <a:lstStyle/>
          <a:p>
            <a:pPr algn="ctr"/>
            <a:r>
              <a:rPr lang="en-GB" sz="1200" dirty="0"/>
              <a:t>Agent D</a:t>
            </a:r>
          </a:p>
        </p:txBody>
      </p:sp>
      <p:sp>
        <p:nvSpPr>
          <p:cNvPr id="40" name="Rectangle 39"/>
          <p:cNvSpPr/>
          <p:nvPr/>
        </p:nvSpPr>
        <p:spPr>
          <a:xfrm>
            <a:off x="5791130" y="3315951"/>
            <a:ext cx="3276329" cy="235744"/>
          </a:xfrm>
          <a:prstGeom prst="rect">
            <a:avLst/>
          </a:prstGeom>
          <a:solidFill>
            <a:schemeClr val="accent6">
              <a:lumMod val="20000"/>
              <a:lumOff val="80000"/>
              <a:alpha val="60000"/>
            </a:schemeClr>
          </a:solidFill>
          <a:ln w="22225">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44" name="TextBox 43"/>
          <p:cNvSpPr txBox="1"/>
          <p:nvPr/>
        </p:nvSpPr>
        <p:spPr>
          <a:xfrm>
            <a:off x="5438589" y="3295147"/>
            <a:ext cx="2974038" cy="276999"/>
          </a:xfrm>
          <a:prstGeom prst="rect">
            <a:avLst/>
          </a:prstGeom>
          <a:noFill/>
          <a:ln>
            <a:noFill/>
          </a:ln>
        </p:spPr>
        <p:txBody>
          <a:bodyPr wrap="square" rtlCol="0">
            <a:spAutoFit/>
          </a:bodyPr>
          <a:lstStyle/>
          <a:p>
            <a:pPr algn="ctr"/>
            <a:r>
              <a:rPr lang="en-GB" sz="1200" dirty="0"/>
              <a:t>                  Placebo (saline)</a:t>
            </a:r>
          </a:p>
        </p:txBody>
      </p:sp>
      <p:sp>
        <p:nvSpPr>
          <p:cNvPr id="50" name="TextBox 49"/>
          <p:cNvSpPr txBox="1"/>
          <p:nvPr/>
        </p:nvSpPr>
        <p:spPr>
          <a:xfrm>
            <a:off x="2326001" y="2375434"/>
            <a:ext cx="2366568" cy="415498"/>
          </a:xfrm>
          <a:prstGeom prst="rect">
            <a:avLst/>
          </a:prstGeom>
          <a:noFill/>
        </p:spPr>
        <p:txBody>
          <a:bodyPr wrap="square" rtlCol="0">
            <a:spAutoFit/>
          </a:bodyPr>
          <a:lstStyle/>
          <a:p>
            <a:r>
              <a:rPr lang="en-GB" sz="1050" b="1" u="sng" dirty="0"/>
              <a:t>Part 2: NOVEL AGENTS</a:t>
            </a:r>
          </a:p>
          <a:p>
            <a:r>
              <a:rPr lang="en-GB" sz="1050" b="1" u="sng" dirty="0"/>
              <a:t> e.g. </a:t>
            </a:r>
            <a:r>
              <a:rPr lang="en-GB" sz="1050" b="1" u="sng" dirty="0" err="1"/>
              <a:t>monoclonals</a:t>
            </a:r>
            <a:r>
              <a:rPr lang="en-GB" sz="1050" b="1" u="sng" dirty="0"/>
              <a:t>/antivirals</a:t>
            </a:r>
          </a:p>
        </p:txBody>
      </p:sp>
      <p:pic>
        <p:nvPicPr>
          <p:cNvPr id="30" name="Picture 29" descr="PROTECT_V"/>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0697" y="94616"/>
            <a:ext cx="1754238" cy="389895"/>
          </a:xfrm>
          <a:prstGeom prst="rect">
            <a:avLst/>
          </a:prstGeom>
          <a:noFill/>
          <a:ln>
            <a:noFill/>
          </a:ln>
        </p:spPr>
      </p:pic>
      <p:sp>
        <p:nvSpPr>
          <p:cNvPr id="29" name="TextBox 28"/>
          <p:cNvSpPr txBox="1"/>
          <p:nvPr/>
        </p:nvSpPr>
        <p:spPr>
          <a:xfrm>
            <a:off x="5003832" y="2985754"/>
            <a:ext cx="711925" cy="577081"/>
          </a:xfrm>
          <a:prstGeom prst="rect">
            <a:avLst/>
          </a:prstGeom>
          <a:noFill/>
        </p:spPr>
        <p:txBody>
          <a:bodyPr wrap="square" rtlCol="0">
            <a:spAutoFit/>
          </a:bodyPr>
          <a:lstStyle/>
          <a:p>
            <a:pPr algn="just">
              <a:lnSpc>
                <a:spcPct val="150000"/>
              </a:lnSpc>
            </a:pPr>
            <a:r>
              <a:rPr lang="en-GB" sz="1050" dirty="0"/>
              <a:t>N=880</a:t>
            </a:r>
          </a:p>
          <a:p>
            <a:pPr algn="just">
              <a:lnSpc>
                <a:spcPct val="150000"/>
              </a:lnSpc>
            </a:pPr>
            <a:r>
              <a:rPr lang="en-GB" sz="1050" dirty="0"/>
              <a:t>N= 880</a:t>
            </a:r>
          </a:p>
        </p:txBody>
      </p:sp>
      <p:grpSp>
        <p:nvGrpSpPr>
          <p:cNvPr id="33" name="Google Shape;80;p12"/>
          <p:cNvGrpSpPr/>
          <p:nvPr/>
        </p:nvGrpSpPr>
        <p:grpSpPr>
          <a:xfrm>
            <a:off x="919957" y="4506690"/>
            <a:ext cx="7300359" cy="483486"/>
            <a:chOff x="1031608" y="4631018"/>
            <a:chExt cx="6866401" cy="384267"/>
          </a:xfrm>
        </p:grpSpPr>
        <p:pic>
          <p:nvPicPr>
            <p:cNvPr id="34"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35"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41"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Tree>
    <p:extLst>
      <p:ext uri="{BB962C8B-B14F-4D97-AF65-F5344CB8AC3E}">
        <p14:creationId xmlns:p14="http://schemas.microsoft.com/office/powerpoint/2010/main" val="10240795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Monitoring participating site</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2" name="Rectangle 1"/>
          <p:cNvSpPr/>
          <p:nvPr/>
        </p:nvSpPr>
        <p:spPr>
          <a:xfrm>
            <a:off x="626533" y="1231574"/>
            <a:ext cx="7817556" cy="3339376"/>
          </a:xfrm>
          <a:prstGeom prst="rect">
            <a:avLst/>
          </a:prstGeom>
        </p:spPr>
        <p:txBody>
          <a:bodyPr wrap="square">
            <a:spAutoFit/>
          </a:bodyPr>
          <a:lstStyle/>
          <a:p>
            <a:pPr marL="285750" indent="-285750">
              <a:buFont typeface="Arial" panose="020B0604020202020204" pitchFamily="34" charset="0"/>
              <a:buChar char="•"/>
            </a:pPr>
            <a:r>
              <a:rPr lang="en-GB" sz="1500" dirty="0">
                <a:latin typeface="Calibri" panose="020F0502020204030204" pitchFamily="34" charset="0"/>
                <a:ea typeface="Times New Roman" panose="02020603050405020304" pitchFamily="18" charset="0"/>
                <a:cs typeface="Arial" panose="020B0604020202020204" pitchFamily="34" charset="0"/>
              </a:rPr>
              <a:t>Remote monitoring of sites will be performed by the CTC or delegate approximately every 4 months  from site activation (Remote monitoring calls at months 4 &amp; 8 followed by remote monitoring form being completed at month 12).  </a:t>
            </a:r>
          </a:p>
          <a:p>
            <a:pPr marL="285750" indent="-285750">
              <a:buFont typeface="Arial" panose="020B0604020202020204" pitchFamily="34" charset="0"/>
              <a:buChar char="•"/>
            </a:pPr>
            <a:endParaRPr lang="en-GB" sz="1500" dirty="0">
              <a:latin typeface="Calibri" panose="020F0502020204030204" pitchFamily="34" charset="0"/>
              <a:ea typeface="Times New Roman" panose="02020603050405020304" pitchFamily="18" charset="0"/>
              <a:cs typeface="Arial" panose="020B0604020202020204" pitchFamily="34" charset="0"/>
            </a:endParaRPr>
          </a:p>
          <a:p>
            <a:pPr marL="285750" indent="-285750">
              <a:buFont typeface="Arial" panose="020B0604020202020204" pitchFamily="34" charset="0"/>
              <a:buChar char="•"/>
            </a:pPr>
            <a:r>
              <a:rPr lang="en-US" sz="1500" dirty="0">
                <a:latin typeface="Calibri" panose="020F0502020204030204" pitchFamily="34" charset="0"/>
                <a:cs typeface="Calibri" panose="020F0502020204030204" pitchFamily="34" charset="0"/>
              </a:rPr>
              <a:t>The site will be instructed to complete a remote monitoring report form and return it to the CTC within 4 weeks</a:t>
            </a:r>
          </a:p>
          <a:p>
            <a:pPr marL="285750" indent="-285750">
              <a:buFont typeface="Arial" panose="020B0604020202020204" pitchFamily="34" charset="0"/>
              <a:buChar char="•"/>
            </a:pPr>
            <a:endParaRPr lang="en-US" sz="15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500" dirty="0">
                <a:latin typeface="Calibri" panose="020F0502020204030204" pitchFamily="34" charset="0"/>
                <a:cs typeface="Calibri" panose="020F0502020204030204" pitchFamily="34" charset="0"/>
              </a:rPr>
              <a:t>The remote monitoring report may be completed by any site trial team member listed on the delegation log, but must be reviewed and signed-off by the PI. </a:t>
            </a:r>
          </a:p>
          <a:p>
            <a:pPr marL="285750" indent="-285750">
              <a:buFont typeface="Arial" panose="020B0604020202020204" pitchFamily="34" charset="0"/>
              <a:buChar char="•"/>
            </a:pPr>
            <a:endParaRPr lang="en-US" sz="15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500" dirty="0">
                <a:latin typeface="Calibri" panose="020F0502020204030204" pitchFamily="34" charset="0"/>
                <a:cs typeface="Calibri" panose="020F0502020204030204" pitchFamily="34" charset="0"/>
              </a:rPr>
              <a:t>Following a review of the returned monitoring report, the site will be provided with a report containing details of any findings and required actions to be taken by the site, which must be addressed within 4 weeks.</a:t>
            </a:r>
            <a:endParaRPr lang="en-US" sz="15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8180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Monitoring participating site </a:t>
            </a:r>
            <a:r>
              <a:rPr lang="en-GB" sz="2800" dirty="0">
                <a:solidFill>
                  <a:srgbClr val="0070C0"/>
                </a:solidFill>
              </a:rPr>
              <a:t>cont.</a:t>
            </a:r>
            <a:r>
              <a:rPr lang="en-GB" dirty="0">
                <a:solidFill>
                  <a:srgbClr val="0070C0"/>
                </a:solidFill>
              </a:rPr>
              <a:t> </a:t>
            </a:r>
            <a:endParaRPr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2" name="Rectangle 1"/>
          <p:cNvSpPr/>
          <p:nvPr/>
        </p:nvSpPr>
        <p:spPr>
          <a:xfrm>
            <a:off x="584101" y="1063379"/>
            <a:ext cx="8181226" cy="3539430"/>
          </a:xfrm>
          <a:prstGeom prst="rect">
            <a:avLst/>
          </a:prstGeom>
        </p:spPr>
        <p:txBody>
          <a:bodyPr wrap="square">
            <a:spAutoFit/>
          </a:bodyPr>
          <a:lstStyle/>
          <a:p>
            <a:pPr marL="285750" indent="-285750">
              <a:buFont typeface="Arial" panose="020B0604020202020204" pitchFamily="34" charset="0"/>
              <a:buChar char="•"/>
            </a:pPr>
            <a:r>
              <a:rPr lang="en-GB" sz="1600" dirty="0">
                <a:latin typeface="Calibri" panose="020F0502020204030204" pitchFamily="34" charset="0"/>
                <a:ea typeface="Times New Roman" panose="02020603050405020304" pitchFamily="18" charset="0"/>
              </a:rPr>
              <a:t>File the completed remote monitoring documents with pertinent correspondence in the ISF</a:t>
            </a:r>
          </a:p>
          <a:p>
            <a:pPr marL="285750" indent="-285750">
              <a:buFont typeface="Arial" panose="020B0604020202020204" pitchFamily="34" charset="0"/>
              <a:buChar char="•"/>
            </a:pPr>
            <a:endParaRPr lang="en-GB" sz="1600" dirty="0">
              <a:latin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The frequency of remote monitoring may change depending upon the rate of patient recruitment at the site, quality of the data and the findings from previous monitoring</a:t>
            </a: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a:latin typeface="Calibri" panose="020F0502020204030204" pitchFamily="34" charset="0"/>
                <a:cs typeface="Calibri" panose="020F0502020204030204" pitchFamily="34" charset="0"/>
              </a:rPr>
              <a:t>Unsatisfactory findings may result in the escalation of remote monitoring to on-site monitoring visits by the trial team and/or Sponsor. </a:t>
            </a:r>
            <a:r>
              <a:rPr lang="en-US" sz="1600" dirty="0">
                <a:latin typeface="Calibri" panose="020F0502020204030204" pitchFamily="34" charset="0"/>
                <a:cs typeface="Calibri" panose="020F0502020204030204" pitchFamily="34" charset="0"/>
              </a:rPr>
              <a:t>On-site monitoring will be prioritized for participating sites based on outputs of central monitoring </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latin typeface="Calibri" panose="020F0502020204030204" pitchFamily="34" charset="0"/>
                <a:cs typeface="Calibri" panose="020F0502020204030204" pitchFamily="34" charset="0"/>
              </a:rPr>
              <a:t>Triggered </a:t>
            </a:r>
            <a:r>
              <a:rPr lang="en-US" sz="1600" dirty="0" smtClean="0">
                <a:latin typeface="Calibri" panose="020F0502020204030204" pitchFamily="34" charset="0"/>
                <a:cs typeface="Calibri" panose="020F0502020204030204" pitchFamily="34" charset="0"/>
              </a:rPr>
              <a:t>Monitoring – 20 &amp; 50 participants recruited and any serious safety breaches </a:t>
            </a:r>
            <a:endParaRPr lang="en-US" sz="1600" dirty="0">
              <a:latin typeface="Calibri" panose="020F0502020204030204" pitchFamily="34" charset="0"/>
              <a:cs typeface="Calibri" panose="020F0502020204030204" pitchFamily="34" charset="0"/>
            </a:endParaRPr>
          </a:p>
          <a:p>
            <a:endParaRPr lang="en-US" sz="1600" dirty="0"/>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24232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dirty="0">
                <a:solidFill>
                  <a:srgbClr val="0070C0"/>
                </a:solidFill>
              </a:rPr>
              <a:t>Site Initiation Checklist</a:t>
            </a:r>
            <a:endParaRPr dirty="0">
              <a:solidFill>
                <a:srgbClr val="0070C0"/>
              </a:solidFill>
            </a:endParaRPr>
          </a:p>
        </p:txBody>
      </p:sp>
      <p:sp>
        <p:nvSpPr>
          <p:cNvPr id="3" name="Rectangle 1"/>
          <p:cNvSpPr>
            <a:spLocks noChangeArrowheads="1"/>
          </p:cNvSpPr>
          <p:nvPr/>
        </p:nvSpPr>
        <p:spPr bwMode="auto">
          <a:xfrm>
            <a:off x="1933575" y="12001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p:cNvSpPr>
            <a:spLocks noChangeArrowheads="1"/>
          </p:cNvSpPr>
          <p:nvPr/>
        </p:nvSpPr>
        <p:spPr bwMode="auto">
          <a:xfrm>
            <a:off x="219655" y="1435520"/>
            <a:ext cx="677478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4"/>
          <p:cNvSpPr>
            <a:spLocks noChangeArrowheads="1"/>
          </p:cNvSpPr>
          <p:nvPr/>
        </p:nvSpPr>
        <p:spPr bwMode="auto">
          <a:xfrm>
            <a:off x="1704975" y="17764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p:cNvSpPr/>
          <p:nvPr/>
        </p:nvSpPr>
        <p:spPr>
          <a:xfrm>
            <a:off x="575169" y="1107787"/>
            <a:ext cx="7185660" cy="3060838"/>
          </a:xfrm>
          <a:prstGeom prst="rect">
            <a:avLst/>
          </a:prstGeom>
        </p:spPr>
        <p:txBody>
          <a:bodyPr wrap="square">
            <a:spAutoFit/>
          </a:bodyPr>
          <a:lstStyle/>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Fully executed site agreement </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Localised site-specific documents (PIS/ICF, GP letter, Patient ID Card) </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Signed delegation and training logs log </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PI’s current GCP certificate and CV </a:t>
            </a:r>
            <a:r>
              <a:rPr lang="en-GB" sz="1300" i="1" dirty="0">
                <a:latin typeface="Calibri" panose="020F0502020204030204" pitchFamily="34" charset="0"/>
                <a:cs typeface="Calibri" panose="020F0502020204030204" pitchFamily="34" charset="0"/>
              </a:rPr>
              <a:t>(hand-signed and dated)</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Investigator and Pharmacy Site Files (ISF &amp; PSF) </a:t>
            </a:r>
            <a:r>
              <a:rPr lang="en-GB" sz="1300" i="1" dirty="0">
                <a:latin typeface="Calibri" panose="020F0502020204030204" pitchFamily="34" charset="0"/>
                <a:cs typeface="Calibri" panose="020F0502020204030204" pitchFamily="34" charset="0"/>
              </a:rPr>
              <a:t>(will be sent by the PTO)</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Site initiation visit (SIV) form </a:t>
            </a:r>
            <a:r>
              <a:rPr lang="en-GB" sz="1300" i="1" dirty="0">
                <a:latin typeface="Calibri" panose="020F0502020204030204" pitchFamily="34" charset="0"/>
                <a:cs typeface="Calibri" panose="020F0502020204030204" pitchFamily="34" charset="0"/>
              </a:rPr>
              <a:t>(will be sent by the PTO and requires PI’s signature)</a:t>
            </a:r>
            <a:endParaRPr lang="en-GB" sz="1300" dirty="0">
              <a:latin typeface="Calibri" panose="020F0502020204030204" pitchFamily="34" charset="0"/>
              <a:cs typeface="Calibri" panose="020F0502020204030204" pitchFamily="34" charset="0"/>
            </a:endParaRP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Out-of-hours emergency cover test</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Site activation on trial web portal</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Local R&amp;D C&amp;C</a:t>
            </a:r>
          </a:p>
          <a:p>
            <a:pPr marL="285750" indent="-285750">
              <a:lnSpc>
                <a:spcPct val="150000"/>
              </a:lnSpc>
              <a:buFont typeface="Arial" panose="020B0604020202020204" pitchFamily="34" charset="0"/>
              <a:buChar char="•"/>
            </a:pPr>
            <a:r>
              <a:rPr lang="en-GB" sz="1300" dirty="0">
                <a:latin typeface="Calibri" panose="020F0502020204030204" pitchFamily="34" charset="0"/>
                <a:cs typeface="Calibri" panose="020F0502020204030204" pitchFamily="34" charset="0"/>
              </a:rPr>
              <a:t>Site activation letter sent to PI </a:t>
            </a:r>
            <a:r>
              <a:rPr lang="en-GB" sz="1300" dirty="0">
                <a:latin typeface="Calibri" panose="020F0502020204030204" pitchFamily="34" charset="0"/>
                <a:cs typeface="Calibri" panose="020F0502020204030204" pitchFamily="34" charset="0"/>
                <a:sym typeface="Wingdings" panose="05000000000000000000" pitchFamily="2" charset="2"/>
              </a:rPr>
              <a:t> open to recruitment</a:t>
            </a:r>
            <a:endParaRPr lang="en-GB" sz="1300" dirty="0">
              <a:latin typeface="Calibri" panose="020F0502020204030204" pitchFamily="34" charset="0"/>
              <a:cs typeface="Calibri" panose="020F0502020204030204" pitchFamily="34" charset="0"/>
            </a:endParaRPr>
          </a:p>
        </p:txBody>
      </p:sp>
      <p:grpSp>
        <p:nvGrpSpPr>
          <p:cNvPr id="12" name="Google Shape;80;p12"/>
          <p:cNvGrpSpPr/>
          <p:nvPr/>
        </p:nvGrpSpPr>
        <p:grpSpPr>
          <a:xfrm>
            <a:off x="919956" y="4506690"/>
            <a:ext cx="7300359" cy="483486"/>
            <a:chOff x="1031608" y="4631018"/>
            <a:chExt cx="6866401" cy="384267"/>
          </a:xfrm>
        </p:grpSpPr>
        <p:pic>
          <p:nvPicPr>
            <p:cNvPr id="13"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14"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15"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69394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457200" y="205979"/>
            <a:ext cx="8229600" cy="857400"/>
          </a:xfrm>
          <a:prstGeom prst="rect">
            <a:avLst/>
          </a:prstGeom>
          <a:noFill/>
          <a:ln>
            <a:noFill/>
          </a:ln>
        </p:spPr>
        <p:txBody>
          <a:bodyPr spcFirstLastPara="1" vert="horz" wrap="square" lIns="91425" tIns="45700" rIns="91425" bIns="45700" rtlCol="0" anchor="ctr" anchorCtr="0">
            <a:noAutofit/>
          </a:bodyPr>
          <a:lstStyle/>
          <a:p>
            <a:r>
              <a:rPr lang="en-GB">
                <a:solidFill>
                  <a:srgbClr val="0070C0"/>
                </a:solidFill>
              </a:rPr>
              <a:t>Central PROTECT-V </a:t>
            </a:r>
            <a:r>
              <a:rPr lang="en-GB" dirty="0">
                <a:solidFill>
                  <a:srgbClr val="0070C0"/>
                </a:solidFill>
              </a:rPr>
              <a:t>Team</a:t>
            </a:r>
            <a:endParaRPr dirty="0">
              <a:solidFill>
                <a:srgbClr val="0070C0"/>
              </a:solidFill>
            </a:endParaRPr>
          </a:p>
        </p:txBody>
      </p:sp>
      <p:grpSp>
        <p:nvGrpSpPr>
          <p:cNvPr id="5" name="Google Shape;80;p12"/>
          <p:cNvGrpSpPr/>
          <p:nvPr/>
        </p:nvGrpSpPr>
        <p:grpSpPr>
          <a:xfrm>
            <a:off x="919957"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sp>
        <p:nvSpPr>
          <p:cNvPr id="2" name="Rectangle 1"/>
          <p:cNvSpPr/>
          <p:nvPr/>
        </p:nvSpPr>
        <p:spPr>
          <a:xfrm>
            <a:off x="542748" y="1034207"/>
            <a:ext cx="8144053" cy="2585323"/>
          </a:xfrm>
          <a:prstGeom prst="rect">
            <a:avLst/>
          </a:prstGeom>
        </p:spPr>
        <p:txBody>
          <a:bodyPr wrap="square">
            <a:spAutoFit/>
          </a:bodyPr>
          <a:lstStyle/>
          <a:p>
            <a:pPr>
              <a:spcBef>
                <a:spcPts val="1200"/>
              </a:spcBef>
              <a:buClr>
                <a:schemeClr val="accent5"/>
              </a:buClr>
              <a:defRPr/>
            </a:pPr>
            <a:r>
              <a:rPr lang="en-GB" sz="1600" b="1" u="sng" spc="30" dirty="0">
                <a:solidFill>
                  <a:srgbClr val="29395B"/>
                </a:solidFill>
                <a:latin typeface="Calibri" panose="020F0502020204030204" pitchFamily="34" charset="0"/>
                <a:cs typeface="Calibri" panose="020F0502020204030204" pitchFamily="34" charset="0"/>
              </a:rPr>
              <a:t>Trial Manager</a:t>
            </a:r>
            <a:endParaRPr lang="en-GB" sz="1600" spc="30" dirty="0">
              <a:latin typeface="Calibri" panose="020F0502020204030204" pitchFamily="34" charset="0"/>
              <a:cs typeface="Calibri" panose="020F0502020204030204" pitchFamily="34" charset="0"/>
            </a:endParaRPr>
          </a:p>
          <a:p>
            <a:pPr marL="285743" indent="-285743">
              <a:spcBef>
                <a:spcPts val="1200"/>
              </a:spcBef>
              <a:buClr>
                <a:schemeClr val="accent5"/>
              </a:buClr>
              <a:defRPr/>
            </a:pPr>
            <a:r>
              <a:rPr lang="en-GB" sz="1600" dirty="0">
                <a:latin typeface="Calibri" panose="020F0502020204030204" pitchFamily="34" charset="0"/>
                <a:cs typeface="Calibri" panose="020F0502020204030204" pitchFamily="34" charset="0"/>
              </a:rPr>
              <a:t>Mr Francis Dowling </a:t>
            </a:r>
            <a:r>
              <a:rPr lang="en-GB" sz="1600" dirty="0" smtClean="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hlinkClick r:id="rId6"/>
              </a:rPr>
              <a:t>francis.dowling@nhs.net</a:t>
            </a:r>
            <a:endParaRPr lang="en-GB" sz="1600" dirty="0" smtClean="0">
              <a:latin typeface="Calibri" panose="020F0502020204030204" pitchFamily="34" charset="0"/>
              <a:cs typeface="Calibri" panose="020F0502020204030204" pitchFamily="34" charset="0"/>
            </a:endParaRPr>
          </a:p>
          <a:p>
            <a:pPr>
              <a:spcBef>
                <a:spcPts val="1200"/>
              </a:spcBef>
              <a:buClr>
                <a:schemeClr val="accent5"/>
              </a:buClr>
              <a:defRPr/>
            </a:pPr>
            <a:r>
              <a:rPr lang="en-GB" sz="1600" b="1" u="sng" spc="30" dirty="0" smtClean="0">
                <a:latin typeface="Calibri" panose="020F0502020204030204" pitchFamily="34" charset="0"/>
                <a:cs typeface="Calibri" panose="020F0502020204030204" pitchFamily="34" charset="0"/>
              </a:rPr>
              <a:t>Chief </a:t>
            </a:r>
            <a:r>
              <a:rPr lang="en-GB" sz="1600" b="1" u="sng" spc="30" dirty="0">
                <a:latin typeface="Calibri" panose="020F0502020204030204" pitchFamily="34" charset="0"/>
                <a:cs typeface="Calibri" panose="020F0502020204030204" pitchFamily="34" charset="0"/>
              </a:rPr>
              <a:t>Investigator</a:t>
            </a:r>
          </a:p>
          <a:p>
            <a:pPr>
              <a:spcBef>
                <a:spcPts val="1200"/>
              </a:spcBef>
              <a:buClr>
                <a:schemeClr val="accent5"/>
              </a:buClr>
              <a:defRPr/>
            </a:pPr>
            <a:r>
              <a:rPr lang="en-GB" sz="1600" spc="30" dirty="0">
                <a:latin typeface="Calibri" panose="020F0502020204030204" pitchFamily="34" charset="0"/>
                <a:cs typeface="Calibri" panose="020F0502020204030204" pitchFamily="34" charset="0"/>
              </a:rPr>
              <a:t>Dr Rona Smith – </a:t>
            </a:r>
            <a:r>
              <a:rPr lang="en-GB" sz="1600" spc="30" dirty="0">
                <a:latin typeface="Calibri" panose="020F0502020204030204" pitchFamily="34" charset="0"/>
                <a:cs typeface="Calibri" panose="020F0502020204030204" pitchFamily="34" charset="0"/>
                <a:hlinkClick r:id="rId7"/>
              </a:rPr>
              <a:t>ronasmith@doctors.net.uk</a:t>
            </a:r>
            <a:endParaRPr lang="en-GB" sz="1600" spc="30" dirty="0">
              <a:latin typeface="Calibri" panose="020F0502020204030204" pitchFamily="34" charset="0"/>
              <a:cs typeface="Calibri" panose="020F0502020204030204" pitchFamily="34" charset="0"/>
            </a:endParaRPr>
          </a:p>
          <a:p>
            <a:pPr>
              <a:spcBef>
                <a:spcPts val="1200"/>
              </a:spcBef>
              <a:buClr>
                <a:schemeClr val="accent5"/>
              </a:buClr>
              <a:defRPr/>
            </a:pPr>
            <a:endParaRPr lang="en-GB" sz="1600" spc="30" dirty="0" smtClean="0">
              <a:latin typeface="Calibri" panose="020F0502020204030204" pitchFamily="34" charset="0"/>
              <a:cs typeface="Calibri" panose="020F0502020204030204" pitchFamily="34" charset="0"/>
            </a:endParaRPr>
          </a:p>
          <a:p>
            <a:pPr>
              <a:spcBef>
                <a:spcPts val="1200"/>
              </a:spcBef>
              <a:buClr>
                <a:schemeClr val="accent5"/>
              </a:buClr>
              <a:defRPr/>
            </a:pPr>
            <a:r>
              <a:rPr lang="en-GB" sz="1600" spc="30" dirty="0" smtClean="0">
                <a:latin typeface="Calibri" panose="020F0502020204030204" pitchFamily="34" charset="0"/>
                <a:cs typeface="Calibri" panose="020F0502020204030204" pitchFamily="34" charset="0"/>
              </a:rPr>
              <a:t>You will also be assigned your own personal site specific trial coordinator, this will be confirmed in the SIV meeting.</a:t>
            </a:r>
            <a:endParaRPr lang="en-GB" sz="1600" spc="30" dirty="0">
              <a:latin typeface="Calibri" panose="020F0502020204030204" pitchFamily="34" charset="0"/>
              <a:cs typeface="Calibri" panose="020F0502020204030204" pitchFamily="34" charset="0"/>
            </a:endParaRPr>
          </a:p>
        </p:txBody>
      </p:sp>
      <p:sp>
        <p:nvSpPr>
          <p:cNvPr id="3" name="Rectangle 2"/>
          <p:cNvSpPr/>
          <p:nvPr/>
        </p:nvSpPr>
        <p:spPr>
          <a:xfrm>
            <a:off x="3186957" y="3970440"/>
            <a:ext cx="2605521" cy="369332"/>
          </a:xfrm>
          <a:prstGeom prst="rect">
            <a:avLst/>
          </a:prstGeom>
        </p:spPr>
        <p:txBody>
          <a:bodyPr wrap="none">
            <a:spAutoFit/>
          </a:bodyPr>
          <a:lstStyle/>
          <a:p>
            <a:pPr>
              <a:spcBef>
                <a:spcPts val="1200"/>
              </a:spcBef>
              <a:buClr>
                <a:schemeClr val="accent5"/>
              </a:buClr>
              <a:defRPr/>
            </a:pPr>
            <a:r>
              <a:rPr lang="en-GB" sz="1800" b="1" spc="30" dirty="0">
                <a:solidFill>
                  <a:srgbClr val="29395B"/>
                </a:solidFill>
                <a:latin typeface="Calibri" panose="020F0502020204030204" pitchFamily="34" charset="0"/>
                <a:cs typeface="Calibri" panose="020F0502020204030204" pitchFamily="34" charset="0"/>
                <a:hlinkClick r:id="rId8"/>
              </a:rPr>
              <a:t>add-tr.protect@nhs.net</a:t>
            </a:r>
            <a:r>
              <a:rPr lang="en-GB" sz="1800" b="1" spc="30" dirty="0">
                <a:solidFill>
                  <a:srgbClr val="29395B"/>
                </a:solidFill>
                <a:latin typeface="Calibri" panose="020F0502020204030204" pitchFamily="34" charset="0"/>
                <a:cs typeface="Calibri" panose="020F0502020204030204" pitchFamily="34" charset="0"/>
              </a:rPr>
              <a:t> </a:t>
            </a:r>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09735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2" name="Google Shape;282;p26"/>
          <p:cNvSpPr txBox="1">
            <a:spLocks noGrp="1"/>
          </p:cNvSpPr>
          <p:nvPr>
            <p:ph type="title"/>
          </p:nvPr>
        </p:nvSpPr>
        <p:spPr>
          <a:xfrm>
            <a:off x="822986" y="1745076"/>
            <a:ext cx="8229600" cy="124119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GB" b="1" dirty="0">
                <a:solidFill>
                  <a:srgbClr val="0070C0"/>
                </a:solidFill>
              </a:rPr>
              <a:t>Pharmacy: </a:t>
            </a:r>
            <a:r>
              <a:rPr lang="en-GB" b="1" dirty="0" err="1">
                <a:solidFill>
                  <a:srgbClr val="0070C0"/>
                </a:solidFill>
              </a:rPr>
              <a:t>Sotrovimab</a:t>
            </a:r>
            <a:endParaRPr b="1" dirty="0">
              <a:solidFill>
                <a:srgbClr val="0070C0"/>
              </a:solidFill>
            </a:endParaRPr>
          </a:p>
        </p:txBody>
      </p:sp>
      <p:grpSp>
        <p:nvGrpSpPr>
          <p:cNvPr id="5" name="Google Shape;80;p12"/>
          <p:cNvGrpSpPr/>
          <p:nvPr/>
        </p:nvGrpSpPr>
        <p:grpSpPr>
          <a:xfrm>
            <a:off x="919956" y="4506690"/>
            <a:ext cx="7300359" cy="483486"/>
            <a:chOff x="1031608" y="4631018"/>
            <a:chExt cx="6866401" cy="384267"/>
          </a:xfrm>
        </p:grpSpPr>
        <p:pic>
          <p:nvPicPr>
            <p:cNvPr id="6"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7"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8"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0491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3" y="263129"/>
            <a:ext cx="8229600" cy="857250"/>
          </a:xfrm>
        </p:spPr>
        <p:txBody>
          <a:bodyPr/>
          <a:lstStyle/>
          <a:p>
            <a:pPr algn="l"/>
            <a:r>
              <a:rPr lang="en-GB" sz="3400" dirty="0">
                <a:solidFill>
                  <a:schemeClr val="bg2">
                    <a:lumMod val="60000"/>
                    <a:lumOff val="40000"/>
                  </a:schemeClr>
                </a:solidFill>
              </a:rPr>
              <a:t>IMP Documents provided to site pharmacies</a:t>
            </a:r>
          </a:p>
        </p:txBody>
      </p:sp>
      <p:sp>
        <p:nvSpPr>
          <p:cNvPr id="3" name="Content Placeholder 2"/>
          <p:cNvSpPr>
            <a:spLocks noGrp="1"/>
          </p:cNvSpPr>
          <p:nvPr>
            <p:ph idx="1"/>
          </p:nvPr>
        </p:nvSpPr>
        <p:spPr/>
        <p:txBody>
          <a:bodyPr/>
          <a:lstStyle/>
          <a:p>
            <a:r>
              <a:rPr lang="en-GB" sz="2400" dirty="0"/>
              <a:t>Pharmacy manual (contains label, sample IxRS notification)</a:t>
            </a:r>
          </a:p>
          <a:p>
            <a:r>
              <a:rPr lang="en-GB" sz="2400"/>
              <a:t>Template </a:t>
            </a:r>
            <a:r>
              <a:rPr lang="en-GB" sz="2400" dirty="0"/>
              <a:t>inventory/accountability logs</a:t>
            </a:r>
          </a:p>
          <a:p>
            <a:r>
              <a:rPr lang="en-GB" sz="2400" dirty="0"/>
              <a:t>Template prescription form</a:t>
            </a:r>
          </a:p>
          <a:p>
            <a:r>
              <a:rPr lang="en-GB" sz="2400" dirty="0"/>
              <a:t>MSDS</a:t>
            </a:r>
          </a:p>
          <a:p>
            <a:r>
              <a:rPr lang="en-GB" sz="2400" dirty="0"/>
              <a:t>Temperature excursion reporting form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181684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587" y="292443"/>
            <a:ext cx="8229600" cy="857250"/>
          </a:xfrm>
        </p:spPr>
        <p:txBody>
          <a:bodyPr>
            <a:normAutofit fontScale="90000"/>
          </a:bodyPr>
          <a:lstStyle/>
          <a:p>
            <a:pPr algn="l"/>
            <a:r>
              <a:rPr lang="en-GB" sz="3300" dirty="0">
                <a:solidFill>
                  <a:schemeClr val="bg2">
                    <a:lumMod val="60000"/>
                    <a:lumOff val="40000"/>
                  </a:schemeClr>
                </a:solidFill>
              </a:rPr>
              <a:t>IMP manufacture: </a:t>
            </a:r>
            <a:r>
              <a:rPr lang="en-GB" sz="3300" dirty="0" err="1">
                <a:solidFill>
                  <a:schemeClr val="bg2">
                    <a:lumMod val="60000"/>
                    <a:lumOff val="40000"/>
                  </a:schemeClr>
                </a:solidFill>
              </a:rPr>
              <a:t>Sotrovimab</a:t>
            </a:r>
            <a:r>
              <a:rPr lang="en-GB" sz="3300" dirty="0">
                <a:solidFill>
                  <a:schemeClr val="bg2">
                    <a:lumMod val="60000"/>
                    <a:lumOff val="40000"/>
                  </a:schemeClr>
                </a:solidFill>
              </a:rPr>
              <a:t> 500mg vial (62.5mg/ml)</a:t>
            </a:r>
            <a:r>
              <a:rPr lang="en-GB" sz="3000" dirty="0">
                <a:solidFill>
                  <a:schemeClr val="bg2">
                    <a:lumMod val="60000"/>
                    <a:lumOff val="40000"/>
                  </a:schemeClr>
                </a:solidFill>
              </a:rPr>
              <a:t/>
            </a:r>
            <a:br>
              <a:rPr lang="en-GB" sz="3000" dirty="0">
                <a:solidFill>
                  <a:schemeClr val="bg2">
                    <a:lumMod val="60000"/>
                    <a:lumOff val="40000"/>
                  </a:schemeClr>
                </a:solidFill>
              </a:rPr>
            </a:br>
            <a:endParaRPr lang="en-GB" sz="3000" dirty="0">
              <a:solidFill>
                <a:schemeClr val="bg2">
                  <a:lumMod val="60000"/>
                  <a:lumOff val="40000"/>
                </a:schemeClr>
              </a:solidFill>
            </a:endParaRPr>
          </a:p>
        </p:txBody>
      </p:sp>
      <p:sp>
        <p:nvSpPr>
          <p:cNvPr id="3" name="Content Placeholder 2"/>
          <p:cNvSpPr>
            <a:spLocks noGrp="1"/>
          </p:cNvSpPr>
          <p:nvPr>
            <p:ph idx="1"/>
          </p:nvPr>
        </p:nvSpPr>
        <p:spPr>
          <a:xfrm>
            <a:off x="386916" y="1312247"/>
            <a:ext cx="7886700" cy="3636407"/>
          </a:xfrm>
        </p:spPr>
        <p:txBody>
          <a:bodyPr>
            <a:normAutofit fontScale="70000" lnSpcReduction="20000"/>
          </a:bodyPr>
          <a:lstStyle/>
          <a:p>
            <a:r>
              <a:rPr lang="en-GB" dirty="0"/>
              <a:t>IMP manufacture and packing of commercial stock by GSK/ VIR </a:t>
            </a:r>
            <a:r>
              <a:rPr lang="en-GB" b="1" dirty="0"/>
              <a:t>(EU)</a:t>
            </a:r>
          </a:p>
          <a:p>
            <a:r>
              <a:rPr lang="en-GB" dirty="0"/>
              <a:t>Importation, trial labelling and QP certification performed by </a:t>
            </a:r>
            <a:r>
              <a:rPr lang="en-GB" b="1" dirty="0" err="1"/>
              <a:t>Eramol</a:t>
            </a:r>
            <a:r>
              <a:rPr lang="en-GB" dirty="0"/>
              <a:t> (UK)</a:t>
            </a:r>
          </a:p>
          <a:p>
            <a:r>
              <a:rPr lang="en-US" dirty="0" err="1"/>
              <a:t>Sotrovimab</a:t>
            </a:r>
            <a:r>
              <a:rPr lang="en-US" dirty="0"/>
              <a:t> is a fully human IgG1κ monoclonal antibody (</a:t>
            </a:r>
            <a:r>
              <a:rPr lang="en-US" dirty="0" err="1"/>
              <a:t>mAb</a:t>
            </a:r>
            <a:r>
              <a:rPr lang="en-US" dirty="0"/>
              <a:t>) derived from the parental </a:t>
            </a:r>
            <a:r>
              <a:rPr lang="en-US" dirty="0" err="1"/>
              <a:t>mAb</a:t>
            </a:r>
            <a:r>
              <a:rPr lang="en-US" dirty="0"/>
              <a:t> S309, a potent </a:t>
            </a:r>
            <a:r>
              <a:rPr lang="en-US" dirty="0" err="1"/>
              <a:t>neutralising</a:t>
            </a:r>
            <a:r>
              <a:rPr lang="en-US" dirty="0"/>
              <a:t> </a:t>
            </a:r>
            <a:r>
              <a:rPr lang="en-US" dirty="0" err="1"/>
              <a:t>mAb</a:t>
            </a:r>
            <a:r>
              <a:rPr lang="en-US" dirty="0"/>
              <a:t> directed against the spike protein of SARS-CoV-2</a:t>
            </a:r>
            <a:r>
              <a:rPr lang="en-GB" dirty="0"/>
              <a:t> </a:t>
            </a:r>
          </a:p>
          <a:p>
            <a:pPr lvl="1"/>
            <a:r>
              <a:rPr lang="en-GB" dirty="0"/>
              <a:t>Sterile, unpreserved formulation for dilution. Single use.</a:t>
            </a:r>
          </a:p>
          <a:p>
            <a:pPr lvl="1"/>
            <a:r>
              <a:rPr lang="en-GB" dirty="0"/>
              <a:t>Currently 30 month expiry – stability testing ongoing and planned extension up to 60 months (depending outcome of analysis).</a:t>
            </a:r>
          </a:p>
          <a:p>
            <a:pPr lvl="1"/>
            <a:r>
              <a:rPr lang="en-GB" dirty="0"/>
              <a:t>Sotrovimab is a</a:t>
            </a:r>
            <a:r>
              <a:rPr lang="en-US" dirty="0"/>
              <a:t> clear, </a:t>
            </a:r>
            <a:r>
              <a:rPr lang="en-US" dirty="0" err="1"/>
              <a:t>colourless</a:t>
            </a:r>
            <a:r>
              <a:rPr lang="en-US" dirty="0"/>
              <a:t> or yellow to brown solution, free from visible particles</a:t>
            </a:r>
            <a:endParaRPr lang="en-GB" dirty="0"/>
          </a:p>
          <a:p>
            <a:r>
              <a:rPr lang="en-GB" dirty="0"/>
              <a:t>Stored at monitored fridge temperature 2-8°C</a:t>
            </a:r>
          </a:p>
          <a:p>
            <a:r>
              <a:rPr lang="en-GB" dirty="0"/>
              <a:t>Supplied unblinded to site pharmacies, all IMP dispensing by unblinded site pharmacy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90383815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pPr algn="l"/>
            <a:r>
              <a:rPr lang="en-GB" dirty="0">
                <a:solidFill>
                  <a:schemeClr val="bg2">
                    <a:lumMod val="60000"/>
                    <a:lumOff val="40000"/>
                  </a:schemeClr>
                </a:solidFill>
              </a:rPr>
              <a:t>IMP distribution to sites (1)</a:t>
            </a:r>
          </a:p>
        </p:txBody>
      </p:sp>
      <p:sp>
        <p:nvSpPr>
          <p:cNvPr id="3" name="Content Placeholder 2"/>
          <p:cNvSpPr>
            <a:spLocks noGrp="1"/>
          </p:cNvSpPr>
          <p:nvPr>
            <p:ph idx="1"/>
          </p:nvPr>
        </p:nvSpPr>
        <p:spPr>
          <a:xfrm>
            <a:off x="628650" y="921082"/>
            <a:ext cx="7886700" cy="3468750"/>
          </a:xfrm>
        </p:spPr>
        <p:txBody>
          <a:bodyPr>
            <a:noAutofit/>
          </a:bodyPr>
          <a:lstStyle/>
          <a:p>
            <a:r>
              <a:rPr lang="en-GB" sz="2000" dirty="0"/>
              <a:t>Released commercial product will be shipped to Sponsor-appointed 3</a:t>
            </a:r>
            <a:r>
              <a:rPr lang="en-GB" sz="2000" baseline="30000" dirty="0"/>
              <a:t>rd</a:t>
            </a:r>
            <a:r>
              <a:rPr lang="en-GB" sz="2000" dirty="0"/>
              <a:t> party: </a:t>
            </a:r>
            <a:r>
              <a:rPr lang="en-GB" sz="2000" b="1" dirty="0" err="1"/>
              <a:t>Eramol</a:t>
            </a:r>
            <a:endParaRPr lang="en-GB" sz="2000" b="1" dirty="0"/>
          </a:p>
          <a:p>
            <a:pPr lvl="1"/>
            <a:r>
              <a:rPr lang="en-GB" sz="2000" dirty="0"/>
              <a:t>Eramol will perform import and UK QP oversight as required by IMP being transferred from named countries</a:t>
            </a:r>
          </a:p>
          <a:p>
            <a:pPr lvl="1"/>
            <a:r>
              <a:rPr lang="en-GB" sz="2000" b="1" dirty="0"/>
              <a:t>Labelling: </a:t>
            </a:r>
            <a:r>
              <a:rPr lang="en-GB" sz="2000" dirty="0" err="1"/>
              <a:t>Eramol</a:t>
            </a:r>
            <a:r>
              <a:rPr lang="en-GB" sz="2000" dirty="0"/>
              <a:t> will apply Annex 13 compliant  trial specific labelling to the vial and outer carton and QP release.</a:t>
            </a:r>
          </a:p>
          <a:p>
            <a:pPr lvl="1"/>
            <a:r>
              <a:rPr lang="en-GB" sz="2000" b="1" dirty="0"/>
              <a:t>Expiry date extensions: </a:t>
            </a:r>
            <a:r>
              <a:rPr lang="en-GB" sz="2000" dirty="0"/>
              <a:t>Plan not to relabel any trial labelled stock but to issue a memo to sites regarding extended expiry </a:t>
            </a:r>
          </a:p>
          <a:p>
            <a:r>
              <a:rPr lang="en-GB" sz="2000" b="1" dirty="0" err="1"/>
              <a:t>Eramol</a:t>
            </a:r>
            <a:r>
              <a:rPr lang="en-GB" sz="2000" dirty="0"/>
              <a:t> will store and distribute to all UK sites upon order by site: 2-4 day lead time</a:t>
            </a:r>
          </a:p>
          <a:p>
            <a:r>
              <a:rPr lang="en-GB" sz="2000" b="1" dirty="0"/>
              <a:t>QP certification: </a:t>
            </a:r>
            <a:r>
              <a:rPr lang="en-GB" sz="2000" dirty="0"/>
              <a:t>will be provided for each batch</a:t>
            </a:r>
            <a:endParaRPr lang="en-GB" sz="2000" b="1" dirty="0"/>
          </a:p>
        </p:txBody>
      </p:sp>
      <p:sp>
        <p:nvSpPr>
          <p:cNvPr id="4" name="Footer Placeholder 3"/>
          <p:cNvSpPr>
            <a:spLocks noGrp="1"/>
          </p:cNvSpPr>
          <p:nvPr>
            <p:ph type="ftr" sz="quarter" idx="11"/>
          </p:nvPr>
        </p:nvSpPr>
        <p:spPr/>
        <p:txBody>
          <a:bodyPr/>
          <a:lstStyle/>
          <a:p>
            <a:r>
              <a:rPr lang="en-GB" dirty="0"/>
              <a:t>COORD: central trial co-ordinator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2927187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IMP distribution to sites (2)</a:t>
            </a:r>
          </a:p>
        </p:txBody>
      </p:sp>
      <p:sp>
        <p:nvSpPr>
          <p:cNvPr id="3" name="Content Placeholder 2"/>
          <p:cNvSpPr>
            <a:spLocks noGrp="1"/>
          </p:cNvSpPr>
          <p:nvPr>
            <p:ph idx="1"/>
          </p:nvPr>
        </p:nvSpPr>
        <p:spPr/>
        <p:txBody>
          <a:bodyPr>
            <a:normAutofit/>
          </a:bodyPr>
          <a:lstStyle/>
          <a:p>
            <a:r>
              <a:rPr lang="en-GB" sz="2000" dirty="0"/>
              <a:t>Initial shipment to site will be triggered by sponsor upon site activation: COORD to notify Eramol: usually a </a:t>
            </a:r>
            <a:r>
              <a:rPr lang="en-GB" sz="2000" dirty="0">
                <a:solidFill>
                  <a:schemeClr val="tx1"/>
                </a:solidFill>
              </a:rPr>
              <a:t>minimum of 40 vials (target dependant)</a:t>
            </a:r>
          </a:p>
          <a:p>
            <a:r>
              <a:rPr lang="en-GB" sz="2000" dirty="0">
                <a:solidFill>
                  <a:schemeClr val="tx1"/>
                </a:solidFill>
              </a:rPr>
              <a:t>Ongoing shipments will be ordered by site pharmacist who should maintain levels of at least 5 doses (20 vials) depending on site storage capacity and recruitment targets</a:t>
            </a:r>
          </a:p>
          <a:p>
            <a:r>
              <a:rPr lang="en-GB" sz="2000" dirty="0">
                <a:solidFill>
                  <a:schemeClr val="tx1"/>
                </a:solidFill>
              </a:rPr>
              <a:t>COORD to be cc’d into each IMP order and confirmation</a:t>
            </a:r>
          </a:p>
          <a:p>
            <a:r>
              <a:rPr lang="en-GB" sz="2000" dirty="0">
                <a:solidFill>
                  <a:schemeClr val="tx1"/>
                </a:solidFill>
              </a:rPr>
              <a:t>Vial dimensions in pharmacy manual</a:t>
            </a:r>
          </a:p>
          <a:p>
            <a:r>
              <a:rPr lang="en-GB" sz="2000" dirty="0">
                <a:solidFill>
                  <a:schemeClr val="tx1"/>
                </a:solidFill>
              </a:rPr>
              <a:t>Site pharmacist may amend site orders in line with recruitment levels and shelf-life of IMP available</a:t>
            </a:r>
          </a:p>
        </p:txBody>
      </p:sp>
      <p:sp>
        <p:nvSpPr>
          <p:cNvPr id="4" name="Footer Placeholder 3"/>
          <p:cNvSpPr>
            <a:spLocks noGrp="1"/>
          </p:cNvSpPr>
          <p:nvPr>
            <p:ph type="ftr" sz="quarter" idx="11"/>
          </p:nvPr>
        </p:nvSpPr>
        <p:spPr/>
        <p:txBody>
          <a:bodyPr/>
          <a:lstStyle/>
          <a:p>
            <a:r>
              <a:rPr lang="en-GB" dirty="0"/>
              <a:t>COORD: central trial co-ordinator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1088792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IMP receipt at sites (1)</a:t>
            </a:r>
            <a:r>
              <a:rPr lang="en-GB" dirty="0"/>
              <a:t>	</a:t>
            </a:r>
          </a:p>
        </p:txBody>
      </p:sp>
      <p:sp>
        <p:nvSpPr>
          <p:cNvPr id="3" name="Content Placeholder 2"/>
          <p:cNvSpPr>
            <a:spLocks noGrp="1"/>
          </p:cNvSpPr>
          <p:nvPr>
            <p:ph idx="1"/>
          </p:nvPr>
        </p:nvSpPr>
        <p:spPr>
          <a:xfrm>
            <a:off x="457200" y="1063229"/>
            <a:ext cx="8606790" cy="3531395"/>
          </a:xfrm>
        </p:spPr>
        <p:txBody>
          <a:bodyPr>
            <a:normAutofit fontScale="62500" lnSpcReduction="20000"/>
          </a:bodyPr>
          <a:lstStyle/>
          <a:p>
            <a:r>
              <a:rPr lang="en-GB" dirty="0"/>
              <a:t>IMP will be shipped to local site pharmacy who will confirm if transit conditions were satisfactory (</a:t>
            </a:r>
            <a:r>
              <a:rPr lang="en-GB" dirty="0" err="1"/>
              <a:t>datalogger</a:t>
            </a:r>
            <a:r>
              <a:rPr lang="en-GB" dirty="0"/>
              <a:t> with each shipment)</a:t>
            </a:r>
          </a:p>
          <a:p>
            <a:pPr marL="114300" indent="0">
              <a:buNone/>
            </a:pPr>
            <a:endParaRPr lang="en-GB" dirty="0"/>
          </a:p>
          <a:p>
            <a:r>
              <a:rPr lang="en-GB" dirty="0"/>
              <a:t>Receipt documentation to be completed and returned to </a:t>
            </a:r>
            <a:r>
              <a:rPr lang="en-GB" dirty="0" err="1"/>
              <a:t>Eramol</a:t>
            </a:r>
            <a:r>
              <a:rPr lang="en-GB" dirty="0"/>
              <a:t>, cc: COORD</a:t>
            </a:r>
          </a:p>
          <a:p>
            <a:pPr marL="114300" indent="0">
              <a:buNone/>
            </a:pPr>
            <a:endParaRPr lang="en-GB" dirty="0"/>
          </a:p>
          <a:p>
            <a:r>
              <a:rPr lang="en-GB" dirty="0"/>
              <a:t>If IMP is NOT in satisfactory condition at receipt and requires quarantining pending confirmation of fit for use, site pharmacy must contact COORD for further action</a:t>
            </a:r>
          </a:p>
          <a:p>
            <a:pPr marL="114300" indent="0">
              <a:buNone/>
            </a:pPr>
            <a:endParaRPr lang="en-GB" dirty="0"/>
          </a:p>
          <a:p>
            <a:r>
              <a:rPr lang="en-GB" dirty="0"/>
              <a:t>When shipping new batches (i.e. different expiry), sites should use stock with shortest expiry first</a:t>
            </a:r>
          </a:p>
          <a:p>
            <a:endParaRPr lang="en-GB" dirty="0"/>
          </a:p>
          <a:p>
            <a:r>
              <a:rPr lang="en-GB" dirty="0"/>
              <a:t>NB  where the labelled expiry is extended Sponsor can provide a Memo to sites to confirm the new expiry of the batch</a:t>
            </a:r>
          </a:p>
          <a:p>
            <a:endParaRPr lang="en-GB" dirty="0"/>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340980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14"/>
          <p:cNvSpPr txBox="1"/>
          <p:nvPr/>
        </p:nvSpPr>
        <p:spPr>
          <a:xfrm>
            <a:off x="457200" y="20597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70"/>
              <a:buFont typeface="Arial"/>
              <a:buNone/>
            </a:pPr>
            <a:r>
              <a:rPr lang="en-GB" sz="3670" b="0" i="0" u="none" strike="noStrike" cap="none" dirty="0">
                <a:solidFill>
                  <a:srgbClr val="0070C0"/>
                </a:solidFill>
                <a:latin typeface="Calibri"/>
                <a:ea typeface="Calibri"/>
                <a:cs typeface="Calibri"/>
                <a:sym typeface="Calibri"/>
              </a:rPr>
              <a:t>Sotrovimab</a:t>
            </a:r>
            <a:endParaRPr sz="3670" b="0" i="0" u="none" strike="noStrike" cap="none" dirty="0">
              <a:solidFill>
                <a:srgbClr val="0070C0"/>
              </a:solidFill>
              <a:latin typeface="Calibri"/>
              <a:ea typeface="Calibri"/>
              <a:cs typeface="Calibri"/>
              <a:sym typeface="Calibri"/>
            </a:endParaRPr>
          </a:p>
        </p:txBody>
      </p:sp>
      <p:sp>
        <p:nvSpPr>
          <p:cNvPr id="102" name="Google Shape;102;p14"/>
          <p:cNvSpPr txBox="1">
            <a:spLocks noGrp="1"/>
          </p:cNvSpPr>
          <p:nvPr>
            <p:ph type="body" idx="4294967295"/>
          </p:nvPr>
        </p:nvSpPr>
        <p:spPr>
          <a:xfrm>
            <a:off x="457200" y="1233482"/>
            <a:ext cx="7962405" cy="3394500"/>
          </a:xfrm>
          <a:prstGeom prst="rect">
            <a:avLst/>
          </a:prstGeom>
          <a:noFill/>
          <a:ln>
            <a:noFill/>
          </a:ln>
        </p:spPr>
        <p:txBody>
          <a:bodyPr spcFirstLastPara="1" wrap="square" lIns="91425" tIns="45700" rIns="91425" bIns="45700" anchor="t" anchorCtr="0">
            <a:noAutofit/>
          </a:bodyPr>
          <a:lstStyle/>
          <a:p>
            <a:pPr marL="457200" lvl="0" indent="-334454" algn="l" rtl="0">
              <a:lnSpc>
                <a:spcPct val="100000"/>
              </a:lnSpc>
              <a:spcBef>
                <a:spcPts val="0"/>
              </a:spcBef>
              <a:spcAft>
                <a:spcPts val="0"/>
              </a:spcAft>
              <a:buSzPts val="1667"/>
              <a:buChar char="•"/>
            </a:pPr>
            <a:r>
              <a:rPr lang="en-GB" sz="1800" dirty="0"/>
              <a:t>Monoclonal Ab derived from antibody isolated from SARS-CoV-1 survivor</a:t>
            </a:r>
            <a:r>
              <a:rPr lang="en-GB" sz="1800" baseline="30000" dirty="0"/>
              <a:t>1</a:t>
            </a:r>
            <a:r>
              <a:rPr lang="en-GB" sz="1800" dirty="0"/>
              <a:t> </a:t>
            </a:r>
          </a:p>
          <a:p>
            <a:pPr marL="457200" lvl="0" indent="-334454" algn="l" rtl="0">
              <a:lnSpc>
                <a:spcPct val="100000"/>
              </a:lnSpc>
              <a:spcBef>
                <a:spcPts val="0"/>
              </a:spcBef>
              <a:spcAft>
                <a:spcPts val="0"/>
              </a:spcAft>
              <a:buSzPts val="1667"/>
              <a:buChar char="•"/>
            </a:pPr>
            <a:r>
              <a:rPr lang="en-GB" sz="1800" dirty="0"/>
              <a:t>Binds to highly conserved epitope on receptor binding domain of both SARS-CoV-1 and SARS-CoV-2</a:t>
            </a:r>
          </a:p>
          <a:p>
            <a:pPr marL="457200" lvl="0" indent="-334454" algn="l" rtl="0">
              <a:lnSpc>
                <a:spcPct val="100000"/>
              </a:lnSpc>
              <a:spcBef>
                <a:spcPts val="0"/>
              </a:spcBef>
              <a:spcAft>
                <a:spcPts val="0"/>
              </a:spcAft>
              <a:buSzPts val="1667"/>
              <a:buChar char="•"/>
            </a:pPr>
            <a:r>
              <a:rPr lang="en-GB" sz="1800" dirty="0"/>
              <a:t>COMET-ICE – Phase II/III early COVID infection – 85% reduction in progression of COVID-19 disease</a:t>
            </a:r>
          </a:p>
          <a:p>
            <a:pPr marL="457200" lvl="0" indent="-334454" algn="l" rtl="0">
              <a:lnSpc>
                <a:spcPct val="100000"/>
              </a:lnSpc>
              <a:spcBef>
                <a:spcPts val="0"/>
              </a:spcBef>
              <a:spcAft>
                <a:spcPts val="0"/>
              </a:spcAft>
              <a:buSzPts val="1667"/>
              <a:buChar char="•"/>
            </a:pPr>
            <a:endParaRPr lang="en-GB" sz="1800" dirty="0"/>
          </a:p>
          <a:p>
            <a:pPr marL="122746" lvl="0" indent="0" algn="l" rtl="0">
              <a:lnSpc>
                <a:spcPct val="100000"/>
              </a:lnSpc>
              <a:spcBef>
                <a:spcPts val="0"/>
              </a:spcBef>
              <a:spcAft>
                <a:spcPts val="0"/>
              </a:spcAft>
              <a:buSzPts val="1667"/>
              <a:buNone/>
            </a:pPr>
            <a:endParaRPr lang="en-GB" sz="1800" dirty="0"/>
          </a:p>
        </p:txBody>
      </p:sp>
      <p:grpSp>
        <p:nvGrpSpPr>
          <p:cNvPr id="7" name="Google Shape;80;p12"/>
          <p:cNvGrpSpPr/>
          <p:nvPr/>
        </p:nvGrpSpPr>
        <p:grpSpPr>
          <a:xfrm>
            <a:off x="919956" y="4506690"/>
            <a:ext cx="7300359" cy="483486"/>
            <a:chOff x="1031608" y="4631018"/>
            <a:chExt cx="6866401" cy="384267"/>
          </a:xfrm>
        </p:grpSpPr>
        <p:pic>
          <p:nvPicPr>
            <p:cNvPr id="8" name="Google Shape;81;p12"/>
            <p:cNvPicPr preferRelativeResize="0"/>
            <p:nvPr/>
          </p:nvPicPr>
          <p:blipFill rotWithShape="1">
            <a:blip r:embed="rId3">
              <a:alphaModFix/>
            </a:blip>
            <a:srcRect/>
            <a:stretch/>
          </p:blipFill>
          <p:spPr>
            <a:xfrm>
              <a:off x="4810605" y="4631018"/>
              <a:ext cx="1000125" cy="384267"/>
            </a:xfrm>
            <a:prstGeom prst="rect">
              <a:avLst/>
            </a:prstGeom>
            <a:noFill/>
            <a:ln>
              <a:noFill/>
            </a:ln>
          </p:spPr>
        </p:pic>
        <p:pic>
          <p:nvPicPr>
            <p:cNvPr id="9" name="Google Shape;82;p12"/>
            <p:cNvPicPr preferRelativeResize="0"/>
            <p:nvPr/>
          </p:nvPicPr>
          <p:blipFill rotWithShape="1">
            <a:blip r:embed="rId4">
              <a:alphaModFix/>
            </a:blip>
            <a:srcRect/>
            <a:stretch/>
          </p:blipFill>
          <p:spPr>
            <a:xfrm>
              <a:off x="1031608" y="4676441"/>
              <a:ext cx="3357563" cy="326157"/>
            </a:xfrm>
            <a:prstGeom prst="rect">
              <a:avLst/>
            </a:prstGeom>
            <a:noFill/>
            <a:ln>
              <a:noFill/>
            </a:ln>
          </p:spPr>
        </p:pic>
        <p:pic>
          <p:nvPicPr>
            <p:cNvPr id="10" name="Google Shape;83;p12"/>
            <p:cNvPicPr preferRelativeResize="0"/>
            <p:nvPr/>
          </p:nvPicPr>
          <p:blipFill rotWithShape="1">
            <a:blip r:embed="rId5">
              <a:alphaModFix/>
            </a:blip>
            <a:srcRect/>
            <a:stretch/>
          </p:blipFill>
          <p:spPr>
            <a:xfrm>
              <a:off x="6083496" y="4676441"/>
              <a:ext cx="1814513" cy="295981"/>
            </a:xfrm>
            <a:prstGeom prst="rect">
              <a:avLst/>
            </a:prstGeom>
            <a:noFill/>
            <a:ln>
              <a:noFill/>
            </a:ln>
          </p:spPr>
        </p:pic>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2" name="Rectangle 1"/>
          <p:cNvSpPr/>
          <p:nvPr/>
        </p:nvSpPr>
        <p:spPr>
          <a:xfrm>
            <a:off x="747479" y="4100718"/>
            <a:ext cx="8754762" cy="246221"/>
          </a:xfrm>
          <a:prstGeom prst="rect">
            <a:avLst/>
          </a:prstGeom>
        </p:spPr>
        <p:txBody>
          <a:bodyPr wrap="square">
            <a:spAutoFit/>
          </a:bodyPr>
          <a:lstStyle/>
          <a:p>
            <a:r>
              <a:rPr lang="en-US" sz="1000" dirty="0"/>
              <a:t>1. </a:t>
            </a:r>
            <a:r>
              <a:rPr lang="en-GB" sz="1000" dirty="0"/>
              <a:t>Pinto D, et al. </a:t>
            </a:r>
            <a:r>
              <a:rPr lang="en-GB" sz="1000" i="1" dirty="0"/>
              <a:t>Nature</a:t>
            </a:r>
            <a:r>
              <a:rPr lang="en-GB" sz="1000" dirty="0"/>
              <a:t>.</a:t>
            </a:r>
            <a:r>
              <a:rPr lang="en-GB" sz="1000" i="1" dirty="0"/>
              <a:t> </a:t>
            </a:r>
            <a:r>
              <a:rPr lang="en-GB" sz="1000" dirty="0"/>
              <a:t>2020;583:290–5; 2. Cathcart  AL et al. </a:t>
            </a:r>
            <a:r>
              <a:rPr lang="en-GB" sz="1000" i="1" dirty="0" err="1"/>
              <a:t>bioRxiv</a:t>
            </a:r>
            <a:r>
              <a:rPr lang="en-GB" sz="1000" i="1" dirty="0"/>
              <a:t> preprint </a:t>
            </a:r>
            <a:r>
              <a:rPr lang="en-GB" sz="1000" dirty="0" err="1"/>
              <a:t>doi</a:t>
            </a:r>
            <a:r>
              <a:rPr lang="en-GB" sz="1000" dirty="0"/>
              <a:t>: </a:t>
            </a:r>
            <a:r>
              <a:rPr lang="en-GB" sz="1000" dirty="0">
                <a:hlinkClick r:id="rId7"/>
              </a:rPr>
              <a:t>https://doi.org/10.1101/2021.03.09.434607</a:t>
            </a:r>
            <a:endParaRPr lang="en-GB" sz="1000" dirty="0"/>
          </a:p>
        </p:txBody>
      </p:sp>
    </p:spTree>
    <p:extLst>
      <p:ext uri="{BB962C8B-B14F-4D97-AF65-F5344CB8AC3E}">
        <p14:creationId xmlns:p14="http://schemas.microsoft.com/office/powerpoint/2010/main" val="129565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IMP temperature excursions at site</a:t>
            </a:r>
          </a:p>
        </p:txBody>
      </p:sp>
      <p:sp>
        <p:nvSpPr>
          <p:cNvPr id="3" name="Content Placeholder 2"/>
          <p:cNvSpPr>
            <a:spLocks noGrp="1"/>
          </p:cNvSpPr>
          <p:nvPr>
            <p:ph idx="1"/>
          </p:nvPr>
        </p:nvSpPr>
        <p:spPr>
          <a:xfrm>
            <a:off x="346363" y="1020037"/>
            <a:ext cx="8229600" cy="3621231"/>
          </a:xfrm>
        </p:spPr>
        <p:txBody>
          <a:bodyPr>
            <a:normAutofit fontScale="70000" lnSpcReduction="20000"/>
          </a:bodyPr>
          <a:lstStyle/>
          <a:p>
            <a:r>
              <a:rPr lang="en-GB" dirty="0"/>
              <a:t>IMP must be stored at 2-8°C (rounding is permitted, i.e. 1.5°C to less than 8.5°C are not classed as excursions and do not require reporting)</a:t>
            </a:r>
          </a:p>
          <a:p>
            <a:pPr marL="114300" indent="0">
              <a:buNone/>
            </a:pPr>
            <a:endParaRPr lang="en-GB" dirty="0"/>
          </a:p>
          <a:p>
            <a:r>
              <a:rPr lang="en-GB" dirty="0"/>
              <a:t>All excursions must be </a:t>
            </a:r>
            <a:r>
              <a:rPr lang="en-US" dirty="0"/>
              <a:t>notified to COORD using the provided temperature excursion report form and stock quarantined as per local procedure </a:t>
            </a:r>
          </a:p>
          <a:p>
            <a:pPr marL="114300" indent="0">
              <a:buNone/>
            </a:pPr>
            <a:endParaRPr lang="en-US" dirty="0"/>
          </a:p>
          <a:p>
            <a:r>
              <a:rPr lang="en-GB" dirty="0"/>
              <a:t>COORD will investigate whether IMP remains fit for use (FFU) and maintain full audit trail to batch level. Vials are not individually numbered therefore sites need to mark vials that have been exposed to an excursion</a:t>
            </a:r>
          </a:p>
          <a:p>
            <a:pPr marL="114300" indent="0">
              <a:buNone/>
            </a:pPr>
            <a:endParaRPr lang="en-GB" dirty="0"/>
          </a:p>
          <a:p>
            <a:r>
              <a:rPr lang="en-GB" dirty="0"/>
              <a:t>Decision provided to local site in writing</a:t>
            </a:r>
          </a:p>
          <a:p>
            <a:pPr lvl="1"/>
            <a:r>
              <a:rPr lang="en-GB" dirty="0"/>
              <a:t>If NOT Fit For Use (FFU), sponsor to authorise site to destroy/dispose of IMP</a:t>
            </a:r>
          </a:p>
          <a:p>
            <a:pPr lvl="1"/>
            <a:r>
              <a:rPr lang="en-GB" dirty="0"/>
              <a:t>If FFU, site may remove from quarantine as per local SOP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2726789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485" y="0"/>
            <a:ext cx="8229600" cy="857250"/>
          </a:xfrm>
        </p:spPr>
        <p:txBody>
          <a:bodyPr/>
          <a:lstStyle/>
          <a:p>
            <a:pPr algn="l"/>
            <a:r>
              <a:rPr lang="en-GB" dirty="0">
                <a:solidFill>
                  <a:schemeClr val="bg2">
                    <a:lumMod val="60000"/>
                    <a:lumOff val="40000"/>
                  </a:schemeClr>
                </a:solidFill>
              </a:rPr>
              <a:t>Shelf-life/Expiry of IMP</a:t>
            </a:r>
          </a:p>
        </p:txBody>
      </p:sp>
      <p:sp>
        <p:nvSpPr>
          <p:cNvPr id="3" name="Content Placeholder 2"/>
          <p:cNvSpPr>
            <a:spLocks noGrp="1"/>
          </p:cNvSpPr>
          <p:nvPr>
            <p:ph idx="1"/>
          </p:nvPr>
        </p:nvSpPr>
        <p:spPr>
          <a:xfrm>
            <a:off x="240030" y="1096686"/>
            <a:ext cx="8652510" cy="3394473"/>
          </a:xfrm>
        </p:spPr>
        <p:txBody>
          <a:bodyPr>
            <a:normAutofit/>
          </a:bodyPr>
          <a:lstStyle/>
          <a:p>
            <a:r>
              <a:rPr lang="en-GB" sz="2000" dirty="0"/>
              <a:t>Initial expiry of </a:t>
            </a:r>
            <a:r>
              <a:rPr lang="en-GB" sz="2000" dirty="0" smtClean="0"/>
              <a:t>18</a:t>
            </a:r>
            <a:r>
              <a:rPr lang="en-GB" sz="2000" baseline="30000" dirty="0" smtClean="0"/>
              <a:t>th</a:t>
            </a:r>
            <a:r>
              <a:rPr lang="en-GB" sz="2000" dirty="0" smtClean="0"/>
              <a:t> August 2023: this has been extended to 18</a:t>
            </a:r>
            <a:r>
              <a:rPr lang="en-GB" sz="2000" baseline="30000" dirty="0" smtClean="0"/>
              <a:t>th</a:t>
            </a:r>
            <a:r>
              <a:rPr lang="en-GB" sz="2000" dirty="0" smtClean="0"/>
              <a:t> February 2024. Relabelling </a:t>
            </a:r>
            <a:r>
              <a:rPr lang="en-GB" sz="2000" dirty="0"/>
              <a:t>at site </a:t>
            </a:r>
            <a:r>
              <a:rPr lang="en-GB" sz="2000" dirty="0" smtClean="0"/>
              <a:t>to be considered, </a:t>
            </a:r>
            <a:r>
              <a:rPr lang="en-GB" sz="2000" dirty="0"/>
              <a:t>memo to sites will be provided.</a:t>
            </a:r>
          </a:p>
          <a:p>
            <a:pPr marL="114300" indent="0">
              <a:buNone/>
            </a:pPr>
            <a:endParaRPr lang="en-GB" sz="2000" dirty="0"/>
          </a:p>
          <a:p>
            <a:r>
              <a:rPr lang="en-GB" sz="2000" dirty="0"/>
              <a:t>Site pharmacist will maintain oversight of IMP stock at sites and ensure there is sufficient IMP with appropriate expiry.  Sites to inform COORD immediately if insufficient in-date stock levels and expected delivery not received.</a:t>
            </a:r>
          </a:p>
          <a:p>
            <a:pPr marL="114300" indent="0">
              <a:buNone/>
            </a:pPr>
            <a:endParaRPr lang="en-GB" sz="2000" dirty="0"/>
          </a:p>
          <a:p>
            <a:r>
              <a:rPr lang="en-GB" sz="2000" dirty="0"/>
              <a:t>Expired stock at sites which is not to be extended further is to be destroyed at site upon approval of COORD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2759840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Temperature excursions</a:t>
            </a:r>
          </a:p>
        </p:txBody>
      </p:sp>
      <p:sp>
        <p:nvSpPr>
          <p:cNvPr id="3" name="Content Placeholder 2"/>
          <p:cNvSpPr>
            <a:spLocks noGrp="1"/>
          </p:cNvSpPr>
          <p:nvPr>
            <p:ph idx="1"/>
          </p:nvPr>
        </p:nvSpPr>
        <p:spPr>
          <a:xfrm>
            <a:off x="457200" y="902971"/>
            <a:ext cx="8229600" cy="3691654"/>
          </a:xfrm>
        </p:spPr>
        <p:txBody>
          <a:bodyPr/>
          <a:lstStyle/>
          <a:p>
            <a:r>
              <a:rPr lang="en-GB" sz="2000" dirty="0"/>
              <a:t>Reported using Temperature excursion  form to COORD</a:t>
            </a:r>
          </a:p>
          <a:p>
            <a:pPr marL="114300" indent="0">
              <a:buNone/>
            </a:pPr>
            <a:endParaRPr lang="en-GB" sz="2000" dirty="0"/>
          </a:p>
          <a:p>
            <a:endParaRPr lang="en-GB" sz="2000" dirty="0"/>
          </a:p>
          <a:p>
            <a:endParaRPr lang="en-GB" sz="2000" dirty="0"/>
          </a:p>
          <a:p>
            <a:r>
              <a:rPr lang="en-GB" sz="2000" dirty="0"/>
              <a:t>COORD to refer to temp excursion SOP for Protect V and relevant IMP</a:t>
            </a:r>
          </a:p>
          <a:p>
            <a:endParaRPr lang="en-GB" dirty="0"/>
          </a:p>
          <a:p>
            <a:pPr marL="0" indent="0">
              <a:buNone/>
            </a:pPr>
            <a:endParaRPr lang="en-GB" dirty="0"/>
          </a:p>
          <a:p>
            <a:r>
              <a:rPr lang="en-GB" sz="2000" dirty="0"/>
              <a:t>Support from Vir/GSK can be requested</a:t>
            </a:r>
          </a:p>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856" y="1283208"/>
            <a:ext cx="4814610" cy="1162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pic>
        <p:nvPicPr>
          <p:cNvPr id="7" name="Picture 6"/>
          <p:cNvPicPr>
            <a:picLocks noChangeAspect="1"/>
          </p:cNvPicPr>
          <p:nvPr/>
        </p:nvPicPr>
        <p:blipFill>
          <a:blip r:embed="rId4"/>
          <a:stretch>
            <a:fillRect/>
          </a:stretch>
        </p:blipFill>
        <p:spPr>
          <a:xfrm>
            <a:off x="5800508" y="2772310"/>
            <a:ext cx="2610576" cy="2208950"/>
          </a:xfrm>
          <a:prstGeom prst="rect">
            <a:avLst/>
          </a:prstGeom>
        </p:spPr>
      </p:pic>
    </p:spTree>
    <p:extLst>
      <p:ext uri="{BB962C8B-B14F-4D97-AF65-F5344CB8AC3E}">
        <p14:creationId xmlns:p14="http://schemas.microsoft.com/office/powerpoint/2010/main" val="404959127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414"/>
            <a:ext cx="8229600" cy="857250"/>
          </a:xfrm>
        </p:spPr>
        <p:txBody>
          <a:bodyPr/>
          <a:lstStyle/>
          <a:p>
            <a:pPr algn="l"/>
            <a:r>
              <a:rPr lang="en-GB" dirty="0">
                <a:solidFill>
                  <a:schemeClr val="bg2">
                    <a:lumMod val="60000"/>
                    <a:lumOff val="40000"/>
                  </a:schemeClr>
                </a:solidFill>
              </a:rPr>
              <a:t>Prescribing of IMP</a:t>
            </a:r>
          </a:p>
        </p:txBody>
      </p:sp>
      <p:sp>
        <p:nvSpPr>
          <p:cNvPr id="3" name="Content Placeholder 2"/>
          <p:cNvSpPr>
            <a:spLocks noGrp="1"/>
          </p:cNvSpPr>
          <p:nvPr>
            <p:ph idx="1"/>
          </p:nvPr>
        </p:nvSpPr>
        <p:spPr>
          <a:xfrm>
            <a:off x="457200" y="744447"/>
            <a:ext cx="4753136" cy="3263504"/>
          </a:xfrm>
        </p:spPr>
        <p:txBody>
          <a:bodyPr/>
          <a:lstStyle/>
          <a:p>
            <a:r>
              <a:rPr lang="en-GB" sz="1800" dirty="0"/>
              <a:t>Template prescription provided: sites permitted to use local version </a:t>
            </a:r>
          </a:p>
          <a:p>
            <a:pPr marL="114300" indent="0">
              <a:buNone/>
            </a:pPr>
            <a:endParaRPr lang="en-GB" sz="1800" dirty="0"/>
          </a:p>
          <a:p>
            <a:r>
              <a:rPr lang="en-GB" sz="1800" dirty="0"/>
              <a:t>Prescribed in advance by delegated prescriber</a:t>
            </a:r>
          </a:p>
          <a:p>
            <a:pPr marL="114300" indent="0">
              <a:buNone/>
            </a:pPr>
            <a:endParaRPr lang="en-GB" sz="1800" dirty="0"/>
          </a:p>
          <a:p>
            <a:r>
              <a:rPr lang="en-GB" sz="1800" dirty="0"/>
              <a:t>Prescription must state intended date of treatment to be supplied</a:t>
            </a:r>
          </a:p>
          <a:p>
            <a:pPr marL="114300" indent="0">
              <a:buNone/>
            </a:pPr>
            <a:endParaRPr lang="en-GB" sz="1800" dirty="0"/>
          </a:p>
          <a:p>
            <a:r>
              <a:rPr lang="en-GB" sz="1800" dirty="0"/>
              <a:t>Sealed Envelope allocation does not need to accompany prescription as pharmacy will receive unblinded allocation directly</a:t>
            </a:r>
          </a:p>
        </p:txBody>
      </p:sp>
      <p:pic>
        <p:nvPicPr>
          <p:cNvPr id="4" name="Picture 3">
            <a:extLst>
              <a:ext uri="{FF2B5EF4-FFF2-40B4-BE49-F238E27FC236}">
                <a16:creationId xmlns:a16="http://schemas.microsoft.com/office/drawing/2014/main" id="{231B4405-3F73-4746-96AD-89847E891E72}"/>
              </a:ext>
            </a:extLst>
          </p:cNvPr>
          <p:cNvPicPr>
            <a:picLocks noChangeAspect="1"/>
          </p:cNvPicPr>
          <p:nvPr/>
        </p:nvPicPr>
        <p:blipFill>
          <a:blip r:embed="rId2"/>
          <a:stretch>
            <a:fillRect/>
          </a:stretch>
        </p:blipFill>
        <p:spPr>
          <a:xfrm>
            <a:off x="5293233" y="113747"/>
            <a:ext cx="3393567" cy="4916006"/>
          </a:xfrm>
          <a:prstGeom prst="rect">
            <a:avLst/>
          </a:prstGeom>
        </p:spPr>
      </p:pic>
    </p:spTree>
    <p:extLst>
      <p:ext uri="{BB962C8B-B14F-4D97-AF65-F5344CB8AC3E}">
        <p14:creationId xmlns:p14="http://schemas.microsoft.com/office/powerpoint/2010/main" val="29757347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Sealed envelope notifications</a:t>
            </a:r>
          </a:p>
        </p:txBody>
      </p:sp>
      <p:sp>
        <p:nvSpPr>
          <p:cNvPr id="3" name="Content Placeholder 2"/>
          <p:cNvSpPr>
            <a:spLocks noGrp="1"/>
          </p:cNvSpPr>
          <p:nvPr>
            <p:ph idx="1"/>
          </p:nvPr>
        </p:nvSpPr>
        <p:spPr>
          <a:xfrm>
            <a:off x="457200" y="861103"/>
            <a:ext cx="8229600" cy="4060218"/>
          </a:xfrm>
        </p:spPr>
        <p:txBody>
          <a:bodyPr/>
          <a:lstStyle/>
          <a:p>
            <a:pPr marL="0" indent="0">
              <a:buNone/>
            </a:pPr>
            <a:r>
              <a:rPr lang="en-GB" sz="2000" dirty="0"/>
              <a:t>Pharmacy will receive unblinded SE notifications:</a:t>
            </a:r>
          </a:p>
          <a:p>
            <a:pPr marL="0" indent="0">
              <a:buNone/>
            </a:pPr>
            <a:endParaRPr lang="en-GB" sz="2000" dirty="0"/>
          </a:p>
          <a:p>
            <a:pPr marL="0" indent="0">
              <a:buNone/>
            </a:pPr>
            <a:endParaRPr lang="en-GB" sz="2000" dirty="0"/>
          </a:p>
          <a:p>
            <a:pPr marL="0" indent="0">
              <a:buNone/>
            </a:pPr>
            <a:endParaRPr lang="en-GB" sz="2000" dirty="0"/>
          </a:p>
          <a:p>
            <a:pPr marL="0" indent="0">
              <a:buNone/>
            </a:pPr>
            <a:endParaRPr lang="en-GB" sz="2000" dirty="0">
              <a:solidFill>
                <a:srgbClr val="FF0000"/>
              </a:solidFill>
            </a:endParaRPr>
          </a:p>
          <a:p>
            <a:pPr marL="0" indent="0">
              <a:buNone/>
            </a:pPr>
            <a:r>
              <a:rPr lang="en-GB" sz="2000" dirty="0">
                <a:solidFill>
                  <a:schemeClr val="tx1"/>
                </a:solidFill>
              </a:rPr>
              <a:t>Pharmacy staff should check against the concealment list provided that the randomisation kit code matches the code described on the notification and sign on the printed notification to confirm the check.</a:t>
            </a:r>
          </a:p>
          <a:p>
            <a:pPr marL="0" indent="0">
              <a:buNone/>
            </a:pPr>
            <a:endParaRPr lang="en-GB" sz="1600" dirty="0"/>
          </a:p>
          <a:p>
            <a:pPr marL="0" indent="0">
              <a:buNone/>
            </a:pPr>
            <a:r>
              <a:rPr lang="en-GB" sz="2000" dirty="0"/>
              <a:t>This notification should only be printed and filed by pharmacy and not sent with the dispensed IMP. Blinded notification will contain the kit code which blinded staff can cross reference to blinded IMP.</a:t>
            </a:r>
          </a:p>
          <a:p>
            <a:pPr marL="0" indent="0">
              <a:buNone/>
            </a:pPr>
            <a:endParaRPr lang="en-GB"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449" y="1328819"/>
            <a:ext cx="3258467" cy="115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32379708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994" y="205979"/>
            <a:ext cx="8229600" cy="857250"/>
          </a:xfrm>
        </p:spPr>
        <p:txBody>
          <a:bodyPr/>
          <a:lstStyle/>
          <a:p>
            <a:pPr algn="l"/>
            <a:r>
              <a:rPr lang="en-GB" dirty="0">
                <a:solidFill>
                  <a:schemeClr val="bg2">
                    <a:lumMod val="60000"/>
                    <a:lumOff val="40000"/>
                  </a:schemeClr>
                </a:solidFill>
              </a:rPr>
              <a:t>Collection of dispensed IMP</a:t>
            </a:r>
          </a:p>
        </p:txBody>
      </p:sp>
      <p:sp>
        <p:nvSpPr>
          <p:cNvPr id="3" name="Content Placeholder 2"/>
          <p:cNvSpPr>
            <a:spLocks noGrp="1"/>
          </p:cNvSpPr>
          <p:nvPr>
            <p:ph idx="1"/>
          </p:nvPr>
        </p:nvSpPr>
        <p:spPr>
          <a:xfrm>
            <a:off x="184936" y="1147046"/>
            <a:ext cx="8794679" cy="3485676"/>
          </a:xfrm>
        </p:spPr>
        <p:txBody>
          <a:bodyPr>
            <a:normAutofit fontScale="77500" lnSpcReduction="20000"/>
          </a:bodyPr>
          <a:lstStyle/>
          <a:p>
            <a:r>
              <a:rPr lang="en-GB" dirty="0" err="1"/>
              <a:t>Unblinded</a:t>
            </a:r>
            <a:r>
              <a:rPr lang="en-GB" dirty="0"/>
              <a:t> nursing staff to collect IMP from  central pharmacy – sign prescription</a:t>
            </a:r>
          </a:p>
          <a:p>
            <a:r>
              <a:rPr lang="en-GB" dirty="0"/>
              <a:t>Pharmacy to dispense either Sotrovimab and saline bag or just saline bag if on placebo.</a:t>
            </a:r>
          </a:p>
          <a:p>
            <a:r>
              <a:rPr lang="en-GB" dirty="0"/>
              <a:t>Provide correct worksheet for preparation and IV bag labels</a:t>
            </a:r>
          </a:p>
          <a:p>
            <a:r>
              <a:rPr lang="en-GB" dirty="0"/>
              <a:t>Cover items in an opaque bag before transport to ward area – supply a copy of the prescription. Do not supply the sealed envelope unblinded notification</a:t>
            </a:r>
          </a:p>
          <a:p>
            <a:r>
              <a:rPr lang="en-GB" dirty="0"/>
              <a:t>Ancillaries (0.2micron filter) to be obtained at ward level or pharmacy (sites discretion)</a:t>
            </a:r>
          </a:p>
          <a:p>
            <a:r>
              <a:rPr lang="en-GB" dirty="0"/>
              <a:t>IMP should not be stored in ward areas prior to preparation unless authorised by pharmacy</a:t>
            </a:r>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40480726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26"/>
            <a:ext cx="8229600" cy="857250"/>
          </a:xfrm>
        </p:spPr>
        <p:txBody>
          <a:bodyPr/>
          <a:lstStyle/>
          <a:p>
            <a:pPr algn="l"/>
            <a:r>
              <a:rPr lang="en-GB" dirty="0">
                <a:solidFill>
                  <a:schemeClr val="bg2">
                    <a:lumMod val="60000"/>
                    <a:lumOff val="40000"/>
                  </a:schemeClr>
                </a:solidFill>
              </a:rPr>
              <a:t>Preparation of IMP (active)</a:t>
            </a:r>
          </a:p>
        </p:txBody>
      </p:sp>
      <p:sp>
        <p:nvSpPr>
          <p:cNvPr id="3" name="Content Placeholder 2"/>
          <p:cNvSpPr>
            <a:spLocks noGrp="1"/>
          </p:cNvSpPr>
          <p:nvPr>
            <p:ph idx="1"/>
          </p:nvPr>
        </p:nvSpPr>
        <p:spPr>
          <a:xfrm>
            <a:off x="373120" y="731417"/>
            <a:ext cx="7886700" cy="3686962"/>
          </a:xfrm>
        </p:spPr>
        <p:txBody>
          <a:bodyPr>
            <a:noAutofit/>
          </a:bodyPr>
          <a:lstStyle/>
          <a:p>
            <a:pPr marL="114300" indent="0">
              <a:buNone/>
            </a:pPr>
            <a:r>
              <a:rPr lang="en-GB" sz="1050" b="1" dirty="0">
                <a:solidFill>
                  <a:schemeClr val="tx1"/>
                </a:solidFill>
              </a:rPr>
              <a:t>Preparation for dilution of active drug (ward level instructions)</a:t>
            </a:r>
            <a:endParaRPr lang="en-GB" sz="1050" dirty="0">
              <a:solidFill>
                <a:schemeClr val="tx1"/>
              </a:solidFill>
            </a:endParaRPr>
          </a:p>
          <a:p>
            <a:pPr marL="452438" indent="-177800">
              <a:buSzPct val="94000"/>
              <a:buFont typeface="+mj-lt"/>
              <a:buAutoNum type="arabicPeriod"/>
            </a:pPr>
            <a:r>
              <a:rPr lang="en-GB" sz="1050" dirty="0">
                <a:solidFill>
                  <a:schemeClr val="tx1"/>
                </a:solidFill>
              </a:rPr>
              <a:t>Remove four  vials of </a:t>
            </a:r>
            <a:r>
              <a:rPr lang="en-GB" sz="1050" dirty="0" err="1">
                <a:solidFill>
                  <a:schemeClr val="tx1"/>
                </a:solidFill>
              </a:rPr>
              <a:t>sotrovimab</a:t>
            </a:r>
            <a:r>
              <a:rPr lang="en-GB" sz="1050" dirty="0">
                <a:solidFill>
                  <a:schemeClr val="tx1"/>
                </a:solidFill>
              </a:rPr>
              <a:t> from the refrigerator (2°C to 8°C). Allow the vials to equilibrate to ambient room temperature, protected from light, for approximately 20-30 minutes.</a:t>
            </a:r>
          </a:p>
          <a:p>
            <a:pPr marL="452438" indent="-177800">
              <a:buSzPct val="94000"/>
              <a:buFont typeface="+mj-lt"/>
              <a:buAutoNum type="arabicPeriod"/>
            </a:pPr>
            <a:r>
              <a:rPr lang="en-GB" sz="1050" dirty="0">
                <a:solidFill>
                  <a:schemeClr val="tx1"/>
                </a:solidFill>
              </a:rPr>
              <a:t>Visually inspect the vials to ensure they are free from particulate matter and that there is no visible damage to any of the vials. If any of the vials are identified to be unusable, request replacement vials. </a:t>
            </a:r>
          </a:p>
          <a:p>
            <a:pPr marL="452438" indent="-177800">
              <a:buSzPct val="94000"/>
              <a:buFont typeface="+mj-lt"/>
              <a:buAutoNum type="arabicPeriod"/>
            </a:pPr>
            <a:r>
              <a:rPr lang="en-GB" sz="1050" dirty="0">
                <a:solidFill>
                  <a:schemeClr val="tx1"/>
                </a:solidFill>
              </a:rPr>
              <a:t>NB Damaged vials should be returned to pharmacy if sealed. If not sealed take a photo and report to TC.</a:t>
            </a:r>
          </a:p>
          <a:p>
            <a:pPr marL="452438" lvl="0" indent="-177800">
              <a:buSzPct val="94000"/>
              <a:buFont typeface="+mj-lt"/>
              <a:buAutoNum type="arabicPeriod"/>
            </a:pPr>
            <a:r>
              <a:rPr lang="en-GB" sz="1050" dirty="0">
                <a:solidFill>
                  <a:schemeClr val="tx1"/>
                </a:solidFill>
              </a:rPr>
              <a:t>Gently swirl the vials several times before use without creating air bubbles. Do not shake or vigorously agitate the vial.</a:t>
            </a:r>
          </a:p>
          <a:p>
            <a:pPr marL="514350" indent="-514350">
              <a:buFont typeface="+mj-lt"/>
              <a:buAutoNum type="arabicPeriod"/>
            </a:pPr>
            <a:endParaRPr lang="en-US" sz="1050" dirty="0">
              <a:solidFill>
                <a:schemeClr val="tx1"/>
              </a:solidFill>
            </a:endParaRPr>
          </a:p>
          <a:p>
            <a:pPr marL="114300" indent="0">
              <a:buNone/>
            </a:pPr>
            <a:r>
              <a:rPr lang="en-GB" sz="1050" b="1" dirty="0">
                <a:solidFill>
                  <a:schemeClr val="tx1"/>
                </a:solidFill>
              </a:rPr>
              <a:t>Dilution instructions</a:t>
            </a:r>
            <a:endParaRPr lang="en-GB" sz="1050" dirty="0">
              <a:solidFill>
                <a:schemeClr val="tx1"/>
              </a:solidFill>
            </a:endParaRPr>
          </a:p>
          <a:p>
            <a:pPr marL="452438" lvl="0" indent="-179388">
              <a:buSzPct val="100000"/>
              <a:buFont typeface="+mj-lt"/>
              <a:buAutoNum type="arabicPeriod"/>
            </a:pPr>
            <a:r>
              <a:rPr lang="en-GB" sz="1050" dirty="0">
                <a:solidFill>
                  <a:schemeClr val="tx1"/>
                </a:solidFill>
              </a:rPr>
              <a:t>Withdraw 32 mL from an infusion bag containing 100mL of sodium chloride 9 mg/mL (0.9%) solution for injection.</a:t>
            </a:r>
          </a:p>
          <a:p>
            <a:pPr marL="452438" lvl="0" indent="-179388">
              <a:buSzPct val="100000"/>
              <a:buFont typeface="+mj-lt"/>
              <a:buAutoNum type="arabicPeriod"/>
            </a:pPr>
            <a:r>
              <a:rPr lang="en-GB" sz="1050" dirty="0">
                <a:solidFill>
                  <a:schemeClr val="tx1"/>
                </a:solidFill>
              </a:rPr>
              <a:t>Withdraw 8 mL from each vial of </a:t>
            </a:r>
            <a:r>
              <a:rPr lang="en-GB" sz="1050" dirty="0" err="1">
                <a:solidFill>
                  <a:schemeClr val="tx1"/>
                </a:solidFill>
              </a:rPr>
              <a:t>sotrovimab</a:t>
            </a:r>
            <a:r>
              <a:rPr lang="en-GB" sz="1050" dirty="0">
                <a:solidFill>
                  <a:schemeClr val="tx1"/>
                </a:solidFill>
              </a:rPr>
              <a:t> – total volume 32mL  .</a:t>
            </a:r>
          </a:p>
          <a:p>
            <a:pPr marL="452438" lvl="0" indent="-179388">
              <a:buSzPct val="100000"/>
              <a:buFont typeface="+mj-lt"/>
              <a:buAutoNum type="arabicPeriod"/>
            </a:pPr>
            <a:r>
              <a:rPr lang="en-GB" sz="1050" dirty="0">
                <a:solidFill>
                  <a:schemeClr val="tx1"/>
                </a:solidFill>
              </a:rPr>
              <a:t>Inject the 32 mL of </a:t>
            </a:r>
            <a:r>
              <a:rPr lang="en-GB" sz="1050" dirty="0" err="1">
                <a:solidFill>
                  <a:schemeClr val="tx1"/>
                </a:solidFill>
              </a:rPr>
              <a:t>sotrovimab</a:t>
            </a:r>
            <a:r>
              <a:rPr lang="en-GB" sz="1050" dirty="0">
                <a:solidFill>
                  <a:schemeClr val="tx1"/>
                </a:solidFill>
              </a:rPr>
              <a:t> into the infusion bag via the septum.</a:t>
            </a:r>
          </a:p>
          <a:p>
            <a:pPr marL="452438" lvl="0" indent="-179388">
              <a:buSzPct val="100000"/>
              <a:buFont typeface="+mj-lt"/>
              <a:buAutoNum type="arabicPeriod"/>
            </a:pPr>
            <a:r>
              <a:rPr lang="en-GB" sz="1050" dirty="0">
                <a:solidFill>
                  <a:schemeClr val="tx1"/>
                </a:solidFill>
              </a:rPr>
              <a:t>Discard any unused portion left in the vials. The vials are single use only and should only be used for one patient.</a:t>
            </a:r>
          </a:p>
          <a:p>
            <a:pPr marL="452438" lvl="0" indent="-179388">
              <a:buSzPct val="100000"/>
              <a:buFont typeface="+mj-lt"/>
              <a:buAutoNum type="arabicPeriod"/>
            </a:pPr>
            <a:r>
              <a:rPr lang="en-GB" sz="1050" dirty="0">
                <a:solidFill>
                  <a:schemeClr val="tx1"/>
                </a:solidFill>
              </a:rPr>
              <a:t>Prior to the infusion, gently rock the infusion bag back and forth 3 to 5 times. Do not invert the infusion bag. Avoid forming air bubbles.</a:t>
            </a:r>
          </a:p>
          <a:p>
            <a:pPr marL="452438" lvl="0" indent="-179388">
              <a:buSzPct val="100000"/>
              <a:buFont typeface="+mj-lt"/>
              <a:buAutoNum type="arabicPeriod"/>
            </a:pPr>
            <a:r>
              <a:rPr lang="en-GB" sz="1050" dirty="0">
                <a:solidFill>
                  <a:schemeClr val="tx1"/>
                </a:solidFill>
              </a:rPr>
              <a:t>Label the infusion bag.</a:t>
            </a:r>
          </a:p>
          <a:p>
            <a:pPr marL="452438" lvl="0" indent="-179388">
              <a:buSzPct val="100000"/>
              <a:buFont typeface="+mj-lt"/>
              <a:buAutoNum type="arabicPeriod"/>
            </a:pPr>
            <a:r>
              <a:rPr lang="en-GB" sz="1050" dirty="0">
                <a:solidFill>
                  <a:schemeClr val="tx1"/>
                </a:solidFill>
              </a:rPr>
              <a:t>Once the preparation has been second checked, place the bag into a labelled, opaque cover bag.</a:t>
            </a:r>
          </a:p>
          <a:p>
            <a:pPr marL="452438" lvl="0" indent="-179388">
              <a:buSzPct val="100000"/>
              <a:buFont typeface="+mj-lt"/>
              <a:buAutoNum type="arabicPeriod"/>
            </a:pPr>
            <a:r>
              <a:rPr lang="en-GB" sz="1050" dirty="0">
                <a:solidFill>
                  <a:schemeClr val="tx1"/>
                </a:solidFill>
              </a:rPr>
              <a:t>Used vials can be discarded in ward medicine bins. Empty cartons to be retained and returned to pharmacy.  Record the time the first vial was punctured on the infusion bag label using a permanent black marker. </a:t>
            </a:r>
          </a:p>
          <a:p>
            <a:pPr marL="628650" indent="-514350">
              <a:buSzPct val="50000"/>
              <a:buFont typeface="+mj-lt"/>
              <a:buAutoNum type="arabicPeriod"/>
            </a:pPr>
            <a:endParaRPr lang="en-US" sz="1050" dirty="0">
              <a:solidFill>
                <a:schemeClr val="tx1"/>
              </a:solidFill>
            </a:endParaRPr>
          </a:p>
          <a:p>
            <a:pPr marL="0" indent="0">
              <a:buNone/>
            </a:pPr>
            <a:r>
              <a:rPr lang="en-US" sz="1050" dirty="0">
                <a:solidFill>
                  <a:schemeClr val="tx1"/>
                </a:solidFill>
              </a:rPr>
              <a:t>NB Worksheets will be provided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9516335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dirty="0">
                <a:solidFill>
                  <a:schemeClr val="bg2">
                    <a:lumMod val="60000"/>
                    <a:lumOff val="40000"/>
                  </a:schemeClr>
                </a:solidFill>
              </a:rPr>
              <a:t>Preparation of IMP (placebo)</a:t>
            </a:r>
          </a:p>
        </p:txBody>
      </p:sp>
      <p:sp>
        <p:nvSpPr>
          <p:cNvPr id="3" name="Content Placeholder 2"/>
          <p:cNvSpPr>
            <a:spLocks noGrp="1"/>
          </p:cNvSpPr>
          <p:nvPr>
            <p:ph idx="1"/>
          </p:nvPr>
        </p:nvSpPr>
        <p:spPr/>
        <p:txBody>
          <a:bodyPr>
            <a:normAutofit fontScale="92500" lnSpcReduction="20000"/>
          </a:bodyPr>
          <a:lstStyle/>
          <a:p>
            <a:r>
              <a:rPr lang="en-GB" sz="2000" dirty="0"/>
              <a:t>No dilution or volume withdrawal required.</a:t>
            </a:r>
          </a:p>
          <a:p>
            <a:r>
              <a:rPr lang="en-GB" sz="2000" dirty="0"/>
              <a:t>Inspect bag for particles and check expiry date</a:t>
            </a:r>
          </a:p>
          <a:p>
            <a:r>
              <a:rPr lang="en-GB" sz="2000" dirty="0"/>
              <a:t>Seal septum</a:t>
            </a:r>
          </a:p>
          <a:p>
            <a:r>
              <a:rPr lang="en-GB" sz="2000" dirty="0"/>
              <a:t>Complete label NB ensure expiry is 6 hours (if not being refrigerated and prepped in aseptic unit)</a:t>
            </a:r>
          </a:p>
          <a:p>
            <a:r>
              <a:rPr lang="en-GB" sz="2000" dirty="0"/>
              <a:t>Ensure time taken is similar to that for active preparation and second check is completed.</a:t>
            </a:r>
          </a:p>
          <a:p>
            <a:r>
              <a:rPr lang="en-GB" sz="2000" dirty="0"/>
              <a:t>Cover with opaque bag and label outer.</a:t>
            </a:r>
          </a:p>
          <a:p>
            <a:r>
              <a:rPr lang="en-GB" sz="2000" dirty="0"/>
              <a:t>For immediate use – store at room temperature</a:t>
            </a:r>
          </a:p>
          <a:p>
            <a:pPr marL="0" indent="0">
              <a:buNone/>
            </a:pPr>
            <a:endParaRPr lang="en-GB" sz="2000" dirty="0"/>
          </a:p>
          <a:p>
            <a:pPr marL="0" indent="0">
              <a:buNone/>
            </a:pPr>
            <a:r>
              <a:rPr lang="en-GB" sz="2000" dirty="0"/>
              <a:t>NB Worksheets will be provided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6720464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537" y="44269"/>
            <a:ext cx="7886700" cy="607256"/>
          </a:xfrm>
        </p:spPr>
        <p:txBody>
          <a:bodyPr/>
          <a:lstStyle/>
          <a:p>
            <a:pPr algn="l"/>
            <a:r>
              <a:rPr lang="en-GB" dirty="0">
                <a:solidFill>
                  <a:schemeClr val="bg2">
                    <a:lumMod val="60000"/>
                    <a:lumOff val="40000"/>
                  </a:schemeClr>
                </a:solidFill>
              </a:rPr>
              <a:t>IV bag label text (blinded)</a:t>
            </a:r>
          </a:p>
        </p:txBody>
      </p:sp>
      <p:sp>
        <p:nvSpPr>
          <p:cNvPr id="5" name="TextBox 4"/>
          <p:cNvSpPr txBox="1"/>
          <p:nvPr/>
        </p:nvSpPr>
        <p:spPr>
          <a:xfrm>
            <a:off x="565537" y="3391617"/>
            <a:ext cx="7085895" cy="900246"/>
          </a:xfrm>
          <a:prstGeom prst="rect">
            <a:avLst/>
          </a:prstGeom>
          <a:noFill/>
        </p:spPr>
        <p:txBody>
          <a:bodyPr wrap="square" rtlCol="0">
            <a:spAutoFit/>
          </a:bodyPr>
          <a:lstStyle/>
          <a:p>
            <a:r>
              <a:rPr lang="en-GB" sz="1050" dirty="0"/>
              <a:t>NB. Product should be used immediately if prepared at ward level – stable for up to 6 hours at room temperature. Use 6 hours as expiry time from time of preparation. If prepared in aseptic unit and refrigerated, expiry should be 24 hours.</a:t>
            </a:r>
          </a:p>
          <a:p>
            <a:endParaRPr lang="en-GB" sz="1050" dirty="0"/>
          </a:p>
          <a:p>
            <a:r>
              <a:rPr lang="en-GB" sz="1050" dirty="0"/>
              <a:t>Labels will be provided by pharmacy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11" name="TextBox 10"/>
          <p:cNvSpPr txBox="1"/>
          <p:nvPr/>
        </p:nvSpPr>
        <p:spPr>
          <a:xfrm>
            <a:off x="565537" y="1067896"/>
            <a:ext cx="3579826" cy="246221"/>
          </a:xfrm>
          <a:prstGeom prst="rect">
            <a:avLst/>
          </a:prstGeom>
          <a:noFill/>
        </p:spPr>
        <p:txBody>
          <a:bodyPr wrap="none" rtlCol="0">
            <a:spAutoFit/>
          </a:bodyPr>
          <a:lstStyle/>
          <a:p>
            <a:r>
              <a:rPr lang="en-GB" sz="1000" b="1" dirty="0"/>
              <a:t>Label text for final blinded product (applied at site level)</a:t>
            </a:r>
          </a:p>
        </p:txBody>
      </p:sp>
      <p:pic>
        <p:nvPicPr>
          <p:cNvPr id="14" name="Picture 13"/>
          <p:cNvPicPr/>
          <p:nvPr/>
        </p:nvPicPr>
        <p:blipFill>
          <a:blip r:embed="rId3"/>
          <a:stretch>
            <a:fillRect/>
          </a:stretch>
        </p:blipFill>
        <p:spPr>
          <a:xfrm>
            <a:off x="565537" y="1259213"/>
            <a:ext cx="5147945" cy="2076450"/>
          </a:xfrm>
          <a:prstGeom prst="rect">
            <a:avLst/>
          </a:prstGeom>
        </p:spPr>
      </p:pic>
      <p:sp>
        <p:nvSpPr>
          <p:cNvPr id="15" name="Oval 14"/>
          <p:cNvSpPr/>
          <p:nvPr/>
        </p:nvSpPr>
        <p:spPr>
          <a:xfrm>
            <a:off x="1968390" y="2268862"/>
            <a:ext cx="1142543" cy="21622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0463790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638"/>
            <a:ext cx="8229600" cy="857250"/>
          </a:xfrm>
        </p:spPr>
        <p:txBody>
          <a:bodyPr/>
          <a:lstStyle/>
          <a:p>
            <a:pPr algn="l"/>
            <a:r>
              <a:rPr lang="en-GB" dirty="0">
                <a:solidFill>
                  <a:schemeClr val="bg2">
                    <a:lumMod val="60000"/>
                    <a:lumOff val="40000"/>
                  </a:schemeClr>
                </a:solidFill>
              </a:rPr>
              <a:t>Administration of IMP</a:t>
            </a:r>
          </a:p>
        </p:txBody>
      </p:sp>
      <p:sp>
        <p:nvSpPr>
          <p:cNvPr id="3" name="Content Placeholder 2"/>
          <p:cNvSpPr>
            <a:spLocks noGrp="1"/>
          </p:cNvSpPr>
          <p:nvPr>
            <p:ph idx="1"/>
          </p:nvPr>
        </p:nvSpPr>
        <p:spPr>
          <a:xfrm>
            <a:off x="170794" y="549957"/>
            <a:ext cx="8802411" cy="3960430"/>
          </a:xfrm>
        </p:spPr>
        <p:txBody>
          <a:bodyPr>
            <a:noAutofit/>
          </a:bodyPr>
          <a:lstStyle/>
          <a:p>
            <a:pPr marL="273050" indent="-188913"/>
            <a:r>
              <a:rPr lang="en-US" sz="1200" dirty="0">
                <a:solidFill>
                  <a:schemeClr val="tx1"/>
                </a:solidFill>
              </a:rPr>
              <a:t>Prepared infusion to be handed to blinded member of team as per SOP and SBP. </a:t>
            </a:r>
          </a:p>
          <a:p>
            <a:pPr marL="273050" indent="0">
              <a:buNone/>
            </a:pPr>
            <a:r>
              <a:rPr lang="en-GB" sz="1200" dirty="0">
                <a:solidFill>
                  <a:schemeClr val="tx1"/>
                </a:solidFill>
              </a:rPr>
              <a:t>NB if it is trust policy to only allow the staff member who prepared the infusion to set up the infusion then this is permissible, if documented in the approved site blinding plan.</a:t>
            </a:r>
          </a:p>
          <a:p>
            <a:pPr marL="273050" indent="-188913"/>
            <a:endParaRPr lang="en-US" sz="1200" dirty="0">
              <a:solidFill>
                <a:schemeClr val="tx1"/>
              </a:solidFill>
            </a:endParaRPr>
          </a:p>
          <a:p>
            <a:pPr marL="273050" indent="-188913"/>
            <a:r>
              <a:rPr lang="en-US" sz="1200" dirty="0">
                <a:solidFill>
                  <a:schemeClr val="tx1"/>
                </a:solidFill>
              </a:rPr>
              <a:t>Sign on prescription to confirm receipt of blinded product, check kit number is correct against blinded sealed envelope randomization</a:t>
            </a:r>
          </a:p>
          <a:p>
            <a:pPr marL="273050" indent="-188913">
              <a:buNone/>
            </a:pPr>
            <a:endParaRPr lang="en-US" sz="1200" dirty="0">
              <a:solidFill>
                <a:schemeClr val="tx1"/>
              </a:solidFill>
            </a:endParaRPr>
          </a:p>
          <a:p>
            <a:pPr marL="273050" indent="-188913"/>
            <a:r>
              <a:rPr lang="en-GB" sz="1200" dirty="0">
                <a:solidFill>
                  <a:schemeClr val="tx1"/>
                </a:solidFill>
              </a:rPr>
              <a:t>If the prepared infusion bag was prepared aseptically and refrigerated prior to administration, prepared infusion bag </a:t>
            </a:r>
            <a:r>
              <a:rPr lang="en-GB" sz="1200" b="1" dirty="0">
                <a:solidFill>
                  <a:schemeClr val="tx1"/>
                </a:solidFill>
              </a:rPr>
              <a:t>must </a:t>
            </a:r>
            <a:r>
              <a:rPr lang="en-GB" sz="1200" dirty="0">
                <a:solidFill>
                  <a:schemeClr val="tx1"/>
                </a:solidFill>
              </a:rPr>
              <a:t>be brought to room temperature prior to administration (approx. 20-30 minutes).  </a:t>
            </a:r>
          </a:p>
          <a:p>
            <a:pPr marL="273050" indent="0">
              <a:buNone/>
            </a:pPr>
            <a:r>
              <a:rPr lang="en-GB" sz="1200" dirty="0">
                <a:solidFill>
                  <a:schemeClr val="tx1"/>
                </a:solidFill>
              </a:rPr>
              <a:t>Infusion of the prepared infusion bag, including flush of line, </a:t>
            </a:r>
            <a:r>
              <a:rPr lang="en-GB" sz="1200" b="1" dirty="0">
                <a:solidFill>
                  <a:schemeClr val="tx1"/>
                </a:solidFill>
              </a:rPr>
              <a:t>must </a:t>
            </a:r>
            <a:r>
              <a:rPr lang="en-GB" sz="1200" dirty="0">
                <a:solidFill>
                  <a:schemeClr val="tx1"/>
                </a:solidFill>
              </a:rPr>
              <a:t>be completed </a:t>
            </a:r>
            <a:r>
              <a:rPr lang="en-GB" sz="1200" b="1" dirty="0">
                <a:solidFill>
                  <a:schemeClr val="tx1"/>
                </a:solidFill>
              </a:rPr>
              <a:t>within 3 hours</a:t>
            </a:r>
            <a:r>
              <a:rPr lang="en-GB" sz="1200" dirty="0">
                <a:solidFill>
                  <a:schemeClr val="tx1"/>
                </a:solidFill>
              </a:rPr>
              <a:t> of removal from refrigeration and within the expiry time stated on the label.</a:t>
            </a:r>
            <a:endParaRPr lang="en-US" sz="1200" dirty="0">
              <a:solidFill>
                <a:schemeClr val="tx1"/>
              </a:solidFill>
            </a:endParaRPr>
          </a:p>
          <a:p>
            <a:pPr marL="273050" indent="-188913">
              <a:buNone/>
            </a:pPr>
            <a:endParaRPr lang="en-US" sz="1200" dirty="0">
              <a:solidFill>
                <a:schemeClr val="tx1"/>
              </a:solidFill>
            </a:endParaRPr>
          </a:p>
          <a:p>
            <a:pPr marL="273050" indent="-188913"/>
            <a:r>
              <a:rPr lang="en-US" sz="1200" dirty="0">
                <a:solidFill>
                  <a:schemeClr val="tx1"/>
                </a:solidFill>
              </a:rPr>
              <a:t>Blinded team member to attach an infusion set to the infusion bag using standard bore tubing. </a:t>
            </a:r>
          </a:p>
          <a:p>
            <a:pPr marL="273050" indent="-188913">
              <a:buNone/>
            </a:pPr>
            <a:endParaRPr lang="en-US" sz="1200" dirty="0">
              <a:solidFill>
                <a:schemeClr val="tx1"/>
              </a:solidFill>
            </a:endParaRPr>
          </a:p>
          <a:p>
            <a:pPr marL="273050" indent="-188913"/>
            <a:r>
              <a:rPr lang="en-US" sz="1200" dirty="0">
                <a:solidFill>
                  <a:schemeClr val="tx1"/>
                </a:solidFill>
              </a:rPr>
              <a:t>The solution is recommended </a:t>
            </a:r>
            <a:r>
              <a:rPr lang="en-US" sz="1200" dirty="0"/>
              <a:t>to be administered with a 0.2 </a:t>
            </a:r>
            <a:r>
              <a:rPr lang="en-US" sz="1200" dirty="0" err="1"/>
              <a:t>μm</a:t>
            </a:r>
            <a:r>
              <a:rPr lang="en-US" sz="1200" dirty="0"/>
              <a:t> in-line filter. </a:t>
            </a:r>
          </a:p>
          <a:p>
            <a:pPr marL="273050" indent="-188913">
              <a:buNone/>
            </a:pPr>
            <a:endParaRPr lang="en-US" sz="1200" dirty="0"/>
          </a:p>
          <a:p>
            <a:pPr marL="273050" indent="-188913"/>
            <a:r>
              <a:rPr lang="en-US" sz="1200" dirty="0"/>
              <a:t>Prime the infusion set and administer as a single IV infusion </a:t>
            </a:r>
            <a:r>
              <a:rPr lang="en-US" sz="1200" dirty="0">
                <a:solidFill>
                  <a:schemeClr val="tx1"/>
                </a:solidFill>
              </a:rPr>
              <a:t>for 30-90 minutes (depending on arm cohort) at</a:t>
            </a:r>
            <a:r>
              <a:rPr lang="en-US" sz="1200" dirty="0"/>
              <a:t> room temperature.</a:t>
            </a:r>
          </a:p>
          <a:p>
            <a:pPr marL="84137" indent="0">
              <a:buNone/>
            </a:pPr>
            <a:endParaRPr lang="en-US" sz="1200" dirty="0"/>
          </a:p>
          <a:p>
            <a:pPr marL="273050" indent="-188913"/>
            <a:r>
              <a:rPr lang="en-GB" sz="1200" dirty="0"/>
              <a:t>Treatment must not be administered as an intravenous push or bolus.</a:t>
            </a:r>
            <a:endParaRPr lang="en-US" sz="1200" dirty="0"/>
          </a:p>
          <a:p>
            <a:pPr marL="114300" indent="0">
              <a:buNone/>
            </a:pPr>
            <a:endParaRPr lang="en-GB" sz="1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28232463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dirty="0"/>
              <a:t>Prolonged half life</a:t>
            </a:r>
          </a:p>
          <a:p>
            <a:r>
              <a:rPr lang="en-GB" dirty="0"/>
              <a:t>Increased respiratory mucosal distribution </a:t>
            </a:r>
          </a:p>
          <a:p>
            <a:r>
              <a:rPr lang="en-GB" dirty="0"/>
              <a:t>High barrier to viral resistance</a:t>
            </a:r>
          </a:p>
          <a:p>
            <a:r>
              <a:rPr lang="en-GB" dirty="0"/>
              <a:t>Sotrovimab retains activity against all known variants of concern</a:t>
            </a:r>
          </a:p>
          <a:p>
            <a:pPr lvl="1"/>
            <a:r>
              <a:rPr lang="en-GB" dirty="0"/>
              <a:t>Omicron BA.2 confers 35-fold change in EC</a:t>
            </a:r>
            <a:r>
              <a:rPr lang="en-GB" baseline="-25000" dirty="0"/>
              <a:t>90</a:t>
            </a:r>
          </a:p>
        </p:txBody>
      </p:sp>
      <p:sp>
        <p:nvSpPr>
          <p:cNvPr id="5" name="Google Shape;100;p14"/>
          <p:cNvSpPr txBox="1"/>
          <p:nvPr/>
        </p:nvSpPr>
        <p:spPr>
          <a:xfrm>
            <a:off x="457200" y="192019"/>
            <a:ext cx="8229600" cy="85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70"/>
              <a:buFont typeface="Arial"/>
              <a:buNone/>
            </a:pPr>
            <a:r>
              <a:rPr lang="en-GB" sz="3670" b="0" i="0" u="none" strike="noStrike" cap="none" dirty="0">
                <a:solidFill>
                  <a:srgbClr val="0070C0"/>
                </a:solidFill>
                <a:latin typeface="Calibri"/>
                <a:ea typeface="Calibri"/>
                <a:cs typeface="Calibri"/>
                <a:sym typeface="Calibri"/>
              </a:rPr>
              <a:t>Sotrovimab – why?</a:t>
            </a:r>
            <a:endParaRPr sz="3670" b="0" i="0" u="none" strike="noStrike" cap="none" dirty="0">
              <a:solidFill>
                <a:srgbClr val="0070C0"/>
              </a:solidFill>
              <a:latin typeface="Calibri"/>
              <a:ea typeface="Calibri"/>
              <a:cs typeface="Calibri"/>
              <a:sym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
        <p:nvSpPr>
          <p:cNvPr id="8" name="7-Point Star 7"/>
          <p:cNvSpPr/>
          <p:nvPr/>
        </p:nvSpPr>
        <p:spPr>
          <a:xfrm>
            <a:off x="3140823" y="1200151"/>
            <a:ext cx="2708543" cy="235929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dirty="0" smtClean="0"/>
              <a:t>So </a:t>
            </a:r>
            <a:r>
              <a:rPr lang="en-GB" dirty="0"/>
              <a:t>why are we still using Sotrovimab?</a:t>
            </a:r>
          </a:p>
        </p:txBody>
      </p:sp>
    </p:spTree>
    <p:extLst>
      <p:ext uri="{BB962C8B-B14F-4D97-AF65-F5344CB8AC3E}">
        <p14:creationId xmlns:p14="http://schemas.microsoft.com/office/powerpoint/2010/main" val="273532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pPr algn="l"/>
            <a:r>
              <a:rPr lang="en-GB" dirty="0">
                <a:solidFill>
                  <a:schemeClr val="bg2">
                    <a:lumMod val="60000"/>
                    <a:lumOff val="40000"/>
                  </a:schemeClr>
                </a:solidFill>
              </a:rPr>
              <a:t>IMP administration at other sites</a:t>
            </a:r>
          </a:p>
        </p:txBody>
      </p:sp>
      <p:sp>
        <p:nvSpPr>
          <p:cNvPr id="3" name="Content Placeholder 2"/>
          <p:cNvSpPr>
            <a:spLocks noGrp="1"/>
          </p:cNvSpPr>
          <p:nvPr>
            <p:ph idx="1"/>
          </p:nvPr>
        </p:nvSpPr>
        <p:spPr>
          <a:xfrm>
            <a:off x="457200" y="857250"/>
            <a:ext cx="8229600" cy="3394473"/>
          </a:xfrm>
        </p:spPr>
        <p:txBody>
          <a:bodyPr/>
          <a:lstStyle/>
          <a:p>
            <a:r>
              <a:rPr lang="en-GB" sz="2000" dirty="0"/>
              <a:t>Some sites require the nurse who has made up the IMP (the </a:t>
            </a:r>
            <a:r>
              <a:rPr lang="en-GB" sz="2000" dirty="0" err="1"/>
              <a:t>unblinded</a:t>
            </a:r>
            <a:r>
              <a:rPr lang="en-GB" sz="2000" dirty="0"/>
              <a:t> nurse) to administer the IMP</a:t>
            </a:r>
          </a:p>
          <a:p>
            <a:r>
              <a:rPr lang="en-GB" sz="2000" dirty="0"/>
              <a:t>In this scenario sites should document in their SOP and/or Site Blinding Plan how they intend to ensure the blind is not broken in this instance.</a:t>
            </a:r>
          </a:p>
          <a:p>
            <a:r>
              <a:rPr lang="en-GB" sz="2000" dirty="0"/>
              <a:t>Any unblinded staff member who administers IMP must have no further involvement with the patient after this point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426041644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406"/>
            <a:ext cx="8229600" cy="857250"/>
          </a:xfrm>
        </p:spPr>
        <p:txBody>
          <a:bodyPr/>
          <a:lstStyle/>
          <a:p>
            <a:pPr algn="l"/>
            <a:r>
              <a:rPr lang="en-GB" dirty="0">
                <a:solidFill>
                  <a:schemeClr val="bg2">
                    <a:lumMod val="60000"/>
                    <a:lumOff val="40000"/>
                  </a:schemeClr>
                </a:solidFill>
              </a:rPr>
              <a:t>IMP returns</a:t>
            </a:r>
          </a:p>
        </p:txBody>
      </p:sp>
      <p:sp>
        <p:nvSpPr>
          <p:cNvPr id="3" name="Content Placeholder 2"/>
          <p:cNvSpPr>
            <a:spLocks noGrp="1"/>
          </p:cNvSpPr>
          <p:nvPr>
            <p:ph idx="1"/>
          </p:nvPr>
        </p:nvSpPr>
        <p:spPr>
          <a:xfrm>
            <a:off x="383628" y="874330"/>
            <a:ext cx="8592206" cy="3394473"/>
          </a:xfrm>
        </p:spPr>
        <p:txBody>
          <a:bodyPr>
            <a:normAutofit fontScale="85000" lnSpcReduction="20000"/>
          </a:bodyPr>
          <a:lstStyle/>
          <a:p>
            <a:r>
              <a:rPr lang="en-GB" sz="2200" dirty="0"/>
              <a:t>Pharmacy to receive back all unused IMP and empty cartons</a:t>
            </a:r>
          </a:p>
          <a:p>
            <a:r>
              <a:rPr lang="en-GB" sz="2200" dirty="0"/>
              <a:t>Return all </a:t>
            </a:r>
            <a:r>
              <a:rPr lang="en-GB" sz="2200" dirty="0" err="1"/>
              <a:t>unblinded</a:t>
            </a:r>
            <a:r>
              <a:rPr lang="en-GB" sz="2200" dirty="0"/>
              <a:t> worksheets for filing </a:t>
            </a:r>
          </a:p>
          <a:p>
            <a:pPr marL="114300" indent="0">
              <a:buNone/>
            </a:pPr>
            <a:endParaRPr lang="en-GB" sz="2200" dirty="0"/>
          </a:p>
          <a:p>
            <a:pPr marL="114300" indent="0">
              <a:buNone/>
            </a:pPr>
            <a:r>
              <a:rPr lang="en-GB" sz="2200" b="1" u="sng" dirty="0">
                <a:solidFill>
                  <a:schemeClr val="tx1"/>
                </a:solidFill>
              </a:rPr>
              <a:t>Used vials:</a:t>
            </a:r>
          </a:p>
          <a:p>
            <a:r>
              <a:rPr lang="en-GB" sz="2200" dirty="0">
                <a:solidFill>
                  <a:schemeClr val="tx1"/>
                </a:solidFill>
              </a:rPr>
              <a:t>These can be discarded following preparation checks and reconciliation without any further monitoring verification (ensure discarded vial not visible to blinded staff)</a:t>
            </a:r>
          </a:p>
          <a:p>
            <a:pPr marL="114300" indent="0">
              <a:buNone/>
            </a:pPr>
            <a:endParaRPr lang="en-GB" sz="2200" dirty="0">
              <a:solidFill>
                <a:schemeClr val="tx1"/>
              </a:solidFill>
            </a:endParaRPr>
          </a:p>
          <a:p>
            <a:pPr marL="114300" indent="0">
              <a:buNone/>
            </a:pPr>
            <a:r>
              <a:rPr lang="en-GB" sz="2200" b="1" u="sng" dirty="0">
                <a:solidFill>
                  <a:schemeClr val="tx1"/>
                </a:solidFill>
              </a:rPr>
              <a:t>Unused vials and expired stock:</a:t>
            </a:r>
          </a:p>
          <a:p>
            <a:r>
              <a:rPr lang="en-GB" sz="2200" dirty="0">
                <a:solidFill>
                  <a:schemeClr val="tx1"/>
                </a:solidFill>
              </a:rPr>
              <a:t>These should be stored separately until verified by the study monitor and approved for destruction, destruction to be documented on a destruction log. </a:t>
            </a:r>
          </a:p>
          <a:p>
            <a:r>
              <a:rPr lang="en-GB" sz="2200" dirty="0">
                <a:solidFill>
                  <a:schemeClr val="tx1"/>
                </a:solidFill>
              </a:rPr>
              <a:t>Unused vials may not be returned to inventory for further dispensing. </a:t>
            </a:r>
          </a:p>
          <a:p>
            <a:endParaRPr lang="en-GB" sz="2200" dirty="0"/>
          </a:p>
          <a:p>
            <a:pPr marL="0" indent="0">
              <a:buNone/>
            </a:pPr>
            <a:endParaRPr lang="en-GB" sz="27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819612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70"/>
            <a:ext cx="8229600" cy="857250"/>
          </a:xfrm>
        </p:spPr>
        <p:txBody>
          <a:bodyPr/>
          <a:lstStyle/>
          <a:p>
            <a:pPr algn="l"/>
            <a:r>
              <a:rPr lang="en-GB" dirty="0">
                <a:solidFill>
                  <a:schemeClr val="bg2">
                    <a:lumMod val="60000"/>
                    <a:lumOff val="40000"/>
                  </a:schemeClr>
                </a:solidFill>
              </a:rPr>
              <a:t>Emergency unblinding	</a:t>
            </a:r>
          </a:p>
        </p:txBody>
      </p:sp>
      <p:sp>
        <p:nvSpPr>
          <p:cNvPr id="3" name="Content Placeholder 2"/>
          <p:cNvSpPr>
            <a:spLocks noGrp="1"/>
          </p:cNvSpPr>
          <p:nvPr>
            <p:ph idx="1"/>
          </p:nvPr>
        </p:nvSpPr>
        <p:spPr>
          <a:xfrm>
            <a:off x="457200" y="754708"/>
            <a:ext cx="7886700" cy="3263504"/>
          </a:xfrm>
        </p:spPr>
        <p:txBody>
          <a:bodyPr>
            <a:noAutofit/>
          </a:bodyPr>
          <a:lstStyle/>
          <a:p>
            <a:r>
              <a:rPr lang="en-GB" sz="1800" dirty="0"/>
              <a:t>Emergency unblinding to be carried out by clinical team using IWRS</a:t>
            </a:r>
          </a:p>
          <a:p>
            <a:r>
              <a:rPr lang="en-GB" sz="1800" dirty="0"/>
              <a:t>Pharmacy will not be involved in this process (including OOH)</a:t>
            </a:r>
          </a:p>
        </p:txBody>
      </p:sp>
      <p:sp>
        <p:nvSpPr>
          <p:cNvPr id="4" name="TextBox 3"/>
          <p:cNvSpPr txBox="1"/>
          <p:nvPr/>
        </p:nvSpPr>
        <p:spPr>
          <a:xfrm>
            <a:off x="4133850" y="4780649"/>
            <a:ext cx="1165704" cy="230832"/>
          </a:xfrm>
          <a:prstGeom prst="rect">
            <a:avLst/>
          </a:prstGeom>
          <a:noFill/>
        </p:spPr>
        <p:txBody>
          <a:bodyPr wrap="none" rtlCol="0">
            <a:spAutoFit/>
          </a:bodyPr>
          <a:lstStyle/>
          <a:p>
            <a:r>
              <a:rPr lang="en-GB" sz="900" dirty="0"/>
              <a:t>OOH: Out of Hours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114" y="172522"/>
            <a:ext cx="1732213" cy="389394"/>
          </a:xfrm>
          <a:prstGeom prst="rect">
            <a:avLst/>
          </a:prstGeom>
        </p:spPr>
      </p:pic>
    </p:spTree>
    <p:extLst>
      <p:ext uri="{BB962C8B-B14F-4D97-AF65-F5344CB8AC3E}">
        <p14:creationId xmlns:p14="http://schemas.microsoft.com/office/powerpoint/2010/main" val="17054977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sz="2400" dirty="0"/>
              <a:t>Increase in dose to 2g and reduced primary end point to 12 weeks</a:t>
            </a:r>
          </a:p>
          <a:p>
            <a:r>
              <a:rPr lang="en-GB" sz="2400" dirty="0"/>
              <a:t>Data to suggest ongoing neutralisation of BA.2, BA.2.12.1, BA.4 and BA.5</a:t>
            </a:r>
            <a:r>
              <a:rPr lang="en-GB" sz="2400" baseline="30000" dirty="0"/>
              <a:t>1</a:t>
            </a:r>
          </a:p>
          <a:p>
            <a:r>
              <a:rPr lang="en-GB" sz="2400" dirty="0"/>
              <a:t>Other potential mechanisms of </a:t>
            </a:r>
            <a:r>
              <a:rPr lang="en-GB" sz="2400" dirty="0" err="1"/>
              <a:t>mAb</a:t>
            </a:r>
            <a:r>
              <a:rPr lang="en-GB" sz="2400" dirty="0"/>
              <a:t> action other than neutralisation (e.g. opsonisation)</a:t>
            </a:r>
          </a:p>
          <a:p>
            <a:endParaRPr lang="en-GB" dirty="0"/>
          </a:p>
          <a:p>
            <a:pPr lvl="1"/>
            <a:endParaRPr lang="en-GB" dirty="0"/>
          </a:p>
        </p:txBody>
      </p:sp>
      <p:sp>
        <p:nvSpPr>
          <p:cNvPr id="5" name="Google Shape;100;p14"/>
          <p:cNvSpPr txBox="1"/>
          <p:nvPr/>
        </p:nvSpPr>
        <p:spPr>
          <a:xfrm>
            <a:off x="379308" y="205979"/>
            <a:ext cx="6748634" cy="85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70"/>
              <a:buFont typeface="Arial"/>
              <a:buNone/>
            </a:pPr>
            <a:r>
              <a:rPr lang="en-GB" sz="3200" b="0" i="0" u="none" strike="noStrike" cap="none" dirty="0">
                <a:solidFill>
                  <a:srgbClr val="0070C0"/>
                </a:solidFill>
                <a:latin typeface="Calibri"/>
                <a:ea typeface="Calibri"/>
                <a:cs typeface="Calibri"/>
                <a:sym typeface="Calibri"/>
              </a:rPr>
              <a:t>Ongoing rationale for using Sotrovimab</a:t>
            </a:r>
            <a:endParaRPr sz="3200" b="0" i="0" u="none" strike="noStrike" cap="none" dirty="0">
              <a:solidFill>
                <a:srgbClr val="0070C0"/>
              </a:solidFill>
              <a:latin typeface="Calibri"/>
              <a:ea typeface="Calibri"/>
              <a:cs typeface="Calibri"/>
              <a:sym typeface="Calibri"/>
            </a:endParaRPr>
          </a:p>
        </p:txBody>
      </p:sp>
      <p:sp>
        <p:nvSpPr>
          <p:cNvPr id="2" name="Rectangle 1"/>
          <p:cNvSpPr/>
          <p:nvPr/>
        </p:nvSpPr>
        <p:spPr>
          <a:xfrm>
            <a:off x="457200" y="3775783"/>
            <a:ext cx="8229600" cy="307777"/>
          </a:xfrm>
          <a:prstGeom prst="rect">
            <a:avLst/>
          </a:prstGeom>
        </p:spPr>
        <p:txBody>
          <a:bodyPr wrap="square">
            <a:spAutoFit/>
          </a:bodyPr>
          <a:lstStyle/>
          <a:p>
            <a:r>
              <a:rPr lang="en-GB" baseline="30000" dirty="0"/>
              <a:t>1</a:t>
            </a:r>
            <a:r>
              <a:rPr lang="en-GB" dirty="0"/>
              <a:t>Wu M et al. Lancet. 2022 Oct 6:S0140-6736(22)01938-9. </a:t>
            </a:r>
            <a:r>
              <a:rPr lang="en-GB" dirty="0" err="1"/>
              <a:t>doi</a:t>
            </a:r>
            <a:r>
              <a:rPr lang="en-GB" dirty="0"/>
              <a:t>: 10.1016/S0140-6736(22)01938-9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7941" y="125109"/>
            <a:ext cx="1732213" cy="389394"/>
          </a:xfrm>
          <a:prstGeom prst="rect">
            <a:avLst/>
          </a:prstGeom>
        </p:spPr>
      </p:pic>
    </p:spTree>
    <p:extLst>
      <p:ext uri="{BB962C8B-B14F-4D97-AF65-F5344CB8AC3E}">
        <p14:creationId xmlns:p14="http://schemas.microsoft.com/office/powerpoint/2010/main" val="421989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A1C066A-F628-4FC7-80D8-22C1AFC03C46}">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5534</TotalTime>
  <Words>5839</Words>
  <Application>Microsoft Office PowerPoint</Application>
  <PresentationFormat>On-screen Show (16:9)</PresentationFormat>
  <Paragraphs>714</Paragraphs>
  <Slides>82</Slides>
  <Notes>39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82</vt:i4>
      </vt:variant>
    </vt:vector>
  </HeadingPairs>
  <TitlesOfParts>
    <vt:vector size="93" baseType="lpstr">
      <vt:lpstr>ＭＳ Ｐゴシック</vt:lpstr>
      <vt:lpstr>Arial</vt:lpstr>
      <vt:lpstr>Arial Black</vt:lpstr>
      <vt:lpstr>Calibri</vt:lpstr>
      <vt:lpstr>Century Gothic</vt:lpstr>
      <vt:lpstr>Helvetica</vt:lpstr>
      <vt:lpstr>Symbol</vt:lpstr>
      <vt:lpstr>Times New Roman</vt:lpstr>
      <vt:lpstr>Verdana</vt:lpstr>
      <vt:lpstr>Wingdings</vt:lpstr>
      <vt:lpstr>Office Theme</vt:lpstr>
      <vt:lpstr>PowerPoint Presentation</vt:lpstr>
      <vt:lpstr>Outline</vt:lpstr>
      <vt:lpstr>PROTECT-V trial rationale</vt:lpstr>
      <vt:lpstr>Sub-optimal vaccine responses</vt:lpstr>
      <vt:lpstr>PowerPoint Presentation</vt:lpstr>
      <vt:lpstr>PowerPoint Presentation</vt:lpstr>
      <vt:lpstr>PowerPoint Presentation</vt:lpstr>
      <vt:lpstr>PowerPoint Presentation</vt:lpstr>
      <vt:lpstr>PowerPoint Presentation</vt:lpstr>
      <vt:lpstr>PowerPoint Presentation</vt:lpstr>
      <vt:lpstr>Eligibility – Inclusion Criteria </vt:lpstr>
      <vt:lpstr>Eligibility – Exclusion Criteria </vt:lpstr>
      <vt:lpstr>Trial assessments</vt:lpstr>
      <vt:lpstr>Lead-in cohorts</vt:lpstr>
      <vt:lpstr>PowerPoint Presentation</vt:lpstr>
      <vt:lpstr>PowerPoint Presentation</vt:lpstr>
      <vt:lpstr>Screening visit</vt:lpstr>
      <vt:lpstr>SARS-CoV-2 antibody blood sample</vt:lpstr>
      <vt:lpstr>Randomisation</vt:lpstr>
      <vt:lpstr>Day 1 – infusion visit</vt:lpstr>
      <vt:lpstr>Day 1 Samples – Experimental work</vt:lpstr>
      <vt:lpstr>PowerPoint Presentation</vt:lpstr>
      <vt:lpstr>Day 29 visit</vt:lpstr>
      <vt:lpstr>Day 85 visit</vt:lpstr>
      <vt:lpstr>Day 169 visit</vt:lpstr>
      <vt:lpstr>ADA and PK samples</vt:lpstr>
      <vt:lpstr>Registration with PPD </vt:lpstr>
      <vt:lpstr>PowerPoint Presentation</vt:lpstr>
      <vt:lpstr>Telephone assessments</vt:lpstr>
      <vt:lpstr>Unscheduled Assessments If a patients develops symptoms suggestive of COVID-19</vt:lpstr>
      <vt:lpstr>COVID-19 infection during trial </vt:lpstr>
      <vt:lpstr>COVID-19 infection during trial</vt:lpstr>
      <vt:lpstr>PowerPoint Presentation</vt:lpstr>
      <vt:lpstr>PowerPoint Presentation</vt:lpstr>
      <vt:lpstr>Unscheduled Assessments If a participant has a COVID-19 vaccination</vt:lpstr>
      <vt:lpstr>Primary outcome</vt:lpstr>
      <vt:lpstr>Consent Process</vt:lpstr>
      <vt:lpstr>Patient Data and Consent</vt:lpstr>
      <vt:lpstr>Eligibility Declaration</vt:lpstr>
      <vt:lpstr>Randomisation</vt:lpstr>
      <vt:lpstr>Randomisation</vt:lpstr>
      <vt:lpstr>Unblinding</vt:lpstr>
      <vt:lpstr>Unblinding</vt:lpstr>
      <vt:lpstr>Unblinding</vt:lpstr>
      <vt:lpstr>Trial data portal website(1)</vt:lpstr>
      <vt:lpstr>Trial data portal website(2)</vt:lpstr>
      <vt:lpstr>Trial data portal website(3)</vt:lpstr>
      <vt:lpstr>Investigator Responsibilities</vt:lpstr>
      <vt:lpstr>Pharmacovigilance</vt:lpstr>
      <vt:lpstr>Evaluation of Safety Data:  AEs, AR, SAEs, SARs, SUSARs</vt:lpstr>
      <vt:lpstr> SOTROVIMAB AEs Management </vt:lpstr>
      <vt:lpstr> SOTROVIMAB REFERENCE SAFETY INFORMATION </vt:lpstr>
      <vt:lpstr>PowerPoint Presentation</vt:lpstr>
      <vt:lpstr>PROTECT-V Pregnancy Reporting Requirements</vt:lpstr>
      <vt:lpstr>Monitoring</vt:lpstr>
      <vt:lpstr>Monitoring - purpose</vt:lpstr>
      <vt:lpstr>Non-compliance reporting </vt:lpstr>
      <vt:lpstr>Non-compliance reporting </vt:lpstr>
      <vt:lpstr>Non-compliance reporting examples </vt:lpstr>
      <vt:lpstr>Monitoring participating site</vt:lpstr>
      <vt:lpstr>Monitoring participating site cont. </vt:lpstr>
      <vt:lpstr>Site Initiation Checklist</vt:lpstr>
      <vt:lpstr>Central PROTECT-V Team</vt:lpstr>
      <vt:lpstr>Pharmacy: Sotrovimab</vt:lpstr>
      <vt:lpstr>IMP Documents provided to site pharmacies</vt:lpstr>
      <vt:lpstr>IMP manufacture: Sotrovimab 500mg vial (62.5mg/ml) </vt:lpstr>
      <vt:lpstr>IMP distribution to sites (1)</vt:lpstr>
      <vt:lpstr>IMP distribution to sites (2)</vt:lpstr>
      <vt:lpstr>IMP receipt at sites (1) </vt:lpstr>
      <vt:lpstr>IMP temperature excursions at site</vt:lpstr>
      <vt:lpstr>Shelf-life/Expiry of IMP</vt:lpstr>
      <vt:lpstr>Temperature excursions</vt:lpstr>
      <vt:lpstr>Prescribing of IMP</vt:lpstr>
      <vt:lpstr>Sealed envelope notifications</vt:lpstr>
      <vt:lpstr>Collection of dispensed IMP</vt:lpstr>
      <vt:lpstr>Preparation of IMP (active)</vt:lpstr>
      <vt:lpstr>Preparation of IMP (placebo)</vt:lpstr>
      <vt:lpstr>IV bag label text (blinded)</vt:lpstr>
      <vt:lpstr>Administration of IMP</vt:lpstr>
      <vt:lpstr>IMP administration at other sites</vt:lpstr>
      <vt:lpstr>IMP returns</vt:lpstr>
      <vt:lpstr>Emergency unblinding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Ellis</dc:creator>
  <cp:lastModifiedBy>CARR, Lindsay (CAMBRIDGE UNIVERSITY HOSPITALS NHS FOUNDATION TRUST)</cp:lastModifiedBy>
  <cp:revision>454</cp:revision>
  <dcterms:modified xsi:type="dcterms:W3CDTF">2023-10-19T11:14:39Z</dcterms:modified>
</cp:coreProperties>
</file>